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91" r:id="rId22"/>
    <p:sldId id="290" r:id="rId23"/>
    <p:sldId id="292" r:id="rId24"/>
    <p:sldId id="281"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Quattrocento Sans" panose="020B0502050000020003"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064">
          <p15:clr>
            <a:srgbClr val="A4A3A4"/>
          </p15:clr>
        </p15:guide>
        <p15:guide id="2" pos="3840">
          <p15:clr>
            <a:srgbClr val="A4A3A4"/>
          </p15:clr>
        </p15:guide>
        <p15:guide id="3" pos="456">
          <p15:clr>
            <a:srgbClr val="A4A3A4"/>
          </p15:clr>
        </p15:guide>
        <p15:guide id="4" pos="720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eXEcgyEE7Pxs5mAGRMcbAPCBS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678" y="84"/>
      </p:cViewPr>
      <p:guideLst>
        <p:guide orient="horz" pos="2064"/>
        <p:guide pos="3840"/>
        <p:guide pos="456"/>
        <p:guide pos="7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21eb07c416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121eb07c416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g121eb07c416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2488c45928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12488c45928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 name="Google Shape;214;g12488c45928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2488c45928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5" name="Google Shape;225;g12488c45928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6" name="Google Shape;226;g12488c45928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2488c45928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12488c45928_0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g12488c45928_0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21eb07c416_0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9" name="Google Shape;249;g121eb07c416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g121eb07c416_0_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2510d3fe0b_1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12510d3fe0b_1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12510d3fe0b_1_2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20bdf0a6c_1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4" name="Google Shape;304;g1220bdf0a6c_1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minta dirapihkan</a:t>
            </a:r>
            <a:endParaRPr/>
          </a:p>
        </p:txBody>
      </p:sp>
      <p:sp>
        <p:nvSpPr>
          <p:cNvPr id="305" name="Google Shape;305;g1220bdf0a6c_1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9" name="Google Shape;31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2503bf2d79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g12503bf2d79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g12503bf2d79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extLst>
      <p:ext uri="{BB962C8B-B14F-4D97-AF65-F5344CB8AC3E}">
        <p14:creationId xmlns:p14="http://schemas.microsoft.com/office/powerpoint/2010/main" val="33435845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24bb47fa7e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3" name="Google Shape;333;g124bb47fa7e_1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err="1"/>
              <a:t>kurang</a:t>
            </a:r>
            <a:r>
              <a:rPr lang="en-US" dirty="0"/>
              <a:t> </a:t>
            </a:r>
            <a:r>
              <a:rPr lang="en-US" dirty="0" err="1"/>
              <a:t>spesifik</a:t>
            </a:r>
            <a:r>
              <a:rPr lang="en-US" dirty="0"/>
              <a:t> dan </a:t>
            </a:r>
            <a:r>
              <a:rPr lang="en-US" dirty="0" err="1"/>
              <a:t>kurang</a:t>
            </a:r>
            <a:r>
              <a:rPr lang="en-US" dirty="0"/>
              <a:t> </a:t>
            </a:r>
            <a:r>
              <a:rPr lang="en-US" dirty="0" err="1"/>
              <a:t>banyak</a:t>
            </a:r>
            <a:endParaRPr dirty="0"/>
          </a:p>
        </p:txBody>
      </p:sp>
      <p:sp>
        <p:nvSpPr>
          <p:cNvPr id="334" name="Google Shape;334;g124bb47fa7e_1_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007153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0" name="Google Shape;33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1" name="Google Shape;331;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extLst>
      <p:ext uri="{BB962C8B-B14F-4D97-AF65-F5344CB8AC3E}">
        <p14:creationId xmlns:p14="http://schemas.microsoft.com/office/powerpoint/2010/main" val="5434663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8" name="Google Shape;40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9" name="Google Shape;409;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9" name="Google Shape;11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51d14c575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1251d14c575_1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g1251d14c575_1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8"/>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8"/>
          <p:cNvSpPr txBox="1">
            <a:spLocks noGrp="1"/>
          </p:cNvSpPr>
          <p:nvPr>
            <p:ph type="subTitle" idx="1"/>
          </p:nvPr>
        </p:nvSpPr>
        <p:spPr>
          <a:xfrm>
            <a:off x="1524000" y="3602038"/>
            <a:ext cx="9144000" cy="1655762"/>
          </a:xfrm>
          <a:prstGeom prst="rect">
            <a:avLst/>
          </a:prstGeom>
          <a:noFill/>
          <a:ln>
            <a:noFill/>
          </a:ln>
        </p:spPr>
        <p:txBody>
          <a:bodyPr spcFirstLastPara="1" wrap="square" lIns="0" tIns="0" rIns="0" bIns="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838200" y="365125"/>
            <a:ext cx="10515600" cy="1325563"/>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3920331" y="-1256506"/>
            <a:ext cx="4351338" cy="105156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7133431" y="1956594"/>
            <a:ext cx="5811838" cy="262890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1799431" y="-596106"/>
            <a:ext cx="5811838" cy="77343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838200" y="365125"/>
            <a:ext cx="10515600" cy="1325563"/>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0"/>
          <p:cNvSpPr txBox="1">
            <a:spLocks noGrp="1"/>
          </p:cNvSpPr>
          <p:nvPr>
            <p:ph type="title"/>
          </p:nvPr>
        </p:nvSpPr>
        <p:spPr>
          <a:xfrm>
            <a:off x="838200" y="365125"/>
            <a:ext cx="10515600" cy="1325563"/>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0"/>
          <p:cNvSpPr txBox="1">
            <a:spLocks noGrp="1"/>
          </p:cNvSpPr>
          <p:nvPr>
            <p:ph type="body" idx="1"/>
          </p:nvPr>
        </p:nvSpPr>
        <p:spPr>
          <a:xfrm>
            <a:off x="838200" y="1825625"/>
            <a:ext cx="10515600" cy="4351338"/>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21"/>
          <p:cNvSpPr txBox="1">
            <a:spLocks noGrp="1"/>
          </p:cNvSpPr>
          <p:nvPr>
            <p:ph type="title"/>
          </p:nvPr>
        </p:nvSpPr>
        <p:spPr>
          <a:xfrm>
            <a:off x="831850" y="1709738"/>
            <a:ext cx="10515600" cy="2852737"/>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1"/>
          <p:cNvSpPr txBox="1">
            <a:spLocks noGrp="1"/>
          </p:cNvSpPr>
          <p:nvPr>
            <p:ph type="body" idx="1"/>
          </p:nvPr>
        </p:nvSpPr>
        <p:spPr>
          <a:xfrm>
            <a:off x="831850" y="4589463"/>
            <a:ext cx="10515600" cy="1500187"/>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22"/>
          <p:cNvSpPr txBox="1">
            <a:spLocks noGrp="1"/>
          </p:cNvSpPr>
          <p:nvPr>
            <p:ph type="title"/>
          </p:nvPr>
        </p:nvSpPr>
        <p:spPr>
          <a:xfrm>
            <a:off x="838200" y="365125"/>
            <a:ext cx="10515600" cy="1325563"/>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2"/>
          <p:cNvSpPr txBox="1">
            <a:spLocks noGrp="1"/>
          </p:cNvSpPr>
          <p:nvPr>
            <p:ph type="body" idx="1"/>
          </p:nvPr>
        </p:nvSpPr>
        <p:spPr>
          <a:xfrm>
            <a:off x="838200" y="1825625"/>
            <a:ext cx="5181600" cy="4351338"/>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2"/>
          <p:cNvSpPr txBox="1">
            <a:spLocks noGrp="1"/>
          </p:cNvSpPr>
          <p:nvPr>
            <p:ph type="body" idx="2"/>
          </p:nvPr>
        </p:nvSpPr>
        <p:spPr>
          <a:xfrm>
            <a:off x="6172200" y="1825625"/>
            <a:ext cx="5181600" cy="4351338"/>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3"/>
          <p:cNvSpPr txBox="1">
            <a:spLocks noGrp="1"/>
          </p:cNvSpPr>
          <p:nvPr>
            <p:ph type="title"/>
          </p:nvPr>
        </p:nvSpPr>
        <p:spPr>
          <a:xfrm>
            <a:off x="839788" y="365125"/>
            <a:ext cx="10515600" cy="1325563"/>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3"/>
          <p:cNvSpPr txBox="1">
            <a:spLocks noGrp="1"/>
          </p:cNvSpPr>
          <p:nvPr>
            <p:ph type="body" idx="1"/>
          </p:nvPr>
        </p:nvSpPr>
        <p:spPr>
          <a:xfrm>
            <a:off x="839788" y="1681163"/>
            <a:ext cx="5157787" cy="82391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23"/>
          <p:cNvSpPr txBox="1">
            <a:spLocks noGrp="1"/>
          </p:cNvSpPr>
          <p:nvPr>
            <p:ph type="body" idx="2"/>
          </p:nvPr>
        </p:nvSpPr>
        <p:spPr>
          <a:xfrm>
            <a:off x="839788" y="2505075"/>
            <a:ext cx="5157787" cy="3684588"/>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3"/>
          <p:cNvSpPr txBox="1">
            <a:spLocks noGrp="1"/>
          </p:cNvSpPr>
          <p:nvPr>
            <p:ph type="body" idx="3"/>
          </p:nvPr>
        </p:nvSpPr>
        <p:spPr>
          <a:xfrm>
            <a:off x="6172200" y="1681163"/>
            <a:ext cx="5183188" cy="823912"/>
          </a:xfrm>
          <a:prstGeom prst="rect">
            <a:avLst/>
          </a:prstGeom>
          <a:noFill/>
          <a:ln>
            <a:noFill/>
          </a:ln>
        </p:spPr>
        <p:txBody>
          <a:bodyPr spcFirstLastPara="1" wrap="square" lIns="0" tIns="0" rIns="0" bIns="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3"/>
          <p:cNvSpPr txBox="1">
            <a:spLocks noGrp="1"/>
          </p:cNvSpPr>
          <p:nvPr>
            <p:ph type="body" idx="4"/>
          </p:nvPr>
        </p:nvSpPr>
        <p:spPr>
          <a:xfrm>
            <a:off x="6172200" y="2505075"/>
            <a:ext cx="5183188" cy="3684588"/>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839788" y="457200"/>
            <a:ext cx="3932237" cy="16002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5183188" y="987425"/>
            <a:ext cx="6172200" cy="4873625"/>
          </a:xfrm>
          <a:prstGeom prst="rect">
            <a:avLst/>
          </a:prstGeom>
          <a:noFill/>
          <a:ln>
            <a:noFill/>
          </a:ln>
        </p:spPr>
        <p:txBody>
          <a:bodyPr spcFirstLastPara="1" wrap="square" lIns="0" tIns="0" rIns="0" bIns="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5"/>
          <p:cNvSpPr txBox="1">
            <a:spLocks noGrp="1"/>
          </p:cNvSpPr>
          <p:nvPr>
            <p:ph type="body" idx="2"/>
          </p:nvPr>
        </p:nvSpPr>
        <p:spPr>
          <a:xfrm>
            <a:off x="839788" y="2057400"/>
            <a:ext cx="3932237" cy="3811588"/>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839788" y="457200"/>
            <a:ext cx="3932237" cy="1600200"/>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6"/>
          <p:cNvSpPr>
            <a:spLocks noGrp="1"/>
          </p:cNvSpPr>
          <p:nvPr>
            <p:ph type="pic" idx="2"/>
          </p:nvPr>
        </p:nvSpPr>
        <p:spPr>
          <a:xfrm>
            <a:off x="5183188" y="987425"/>
            <a:ext cx="6172200" cy="4873625"/>
          </a:xfrm>
          <a:prstGeom prst="rect">
            <a:avLst/>
          </a:prstGeom>
          <a:noFill/>
          <a:ln>
            <a:noFill/>
          </a:ln>
        </p:spPr>
      </p:sp>
      <p:sp>
        <p:nvSpPr>
          <p:cNvPr id="68" name="Google Shape;68;p26"/>
          <p:cNvSpPr txBox="1">
            <a:spLocks noGrp="1"/>
          </p:cNvSpPr>
          <p:nvPr>
            <p:ph type="body" idx="1"/>
          </p:nvPr>
        </p:nvSpPr>
        <p:spPr>
          <a:xfrm>
            <a:off x="839788" y="2057400"/>
            <a:ext cx="3932237" cy="3811588"/>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title"/>
          </p:nvPr>
        </p:nvSpPr>
        <p:spPr>
          <a:xfrm>
            <a:off x="838200" y="365125"/>
            <a:ext cx="10515600" cy="1325563"/>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7"/>
          <p:cNvSpPr txBox="1">
            <a:spLocks noGrp="1"/>
          </p:cNvSpPr>
          <p:nvPr>
            <p:ph type="body" idx="1"/>
          </p:nvPr>
        </p:nvSpPr>
        <p:spPr>
          <a:xfrm>
            <a:off x="838200" y="1825625"/>
            <a:ext cx="10515600" cy="4351338"/>
          </a:xfrm>
          <a:prstGeom prst="rect">
            <a:avLst/>
          </a:prstGeom>
          <a:noFill/>
          <a:ln>
            <a:noFill/>
          </a:ln>
        </p:spPr>
        <p:txBody>
          <a:bodyPr spcFirstLastPara="1" wrap="square" lIns="0" tIns="0" rIns="0" bIns="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p:cNvPicPr preferRelativeResize="0"/>
          <p:nvPr/>
        </p:nvPicPr>
        <p:blipFill rotWithShape="1">
          <a:blip r:embed="rId3">
            <a:alphaModFix/>
          </a:blip>
          <a:srcRect/>
          <a:stretch/>
        </p:blipFill>
        <p:spPr>
          <a:xfrm>
            <a:off x="0" y="0"/>
            <a:ext cx="12192000" cy="6858000"/>
          </a:xfrm>
          <a:custGeom>
            <a:avLst/>
            <a:gdLst/>
            <a:ahLst/>
            <a:cxnLst/>
            <a:rect l="l" t="t" r="r" b="b"/>
            <a:pathLst>
              <a:path w="12192000" h="2895600" extrusionOk="0">
                <a:moveTo>
                  <a:pt x="0" y="0"/>
                </a:moveTo>
                <a:lnTo>
                  <a:pt x="12192000" y="0"/>
                </a:lnTo>
                <a:lnTo>
                  <a:pt x="12192000" y="2895600"/>
                </a:lnTo>
                <a:lnTo>
                  <a:pt x="0" y="2895600"/>
                </a:lnTo>
                <a:close/>
              </a:path>
            </a:pathLst>
          </a:custGeom>
          <a:noFill/>
          <a:ln>
            <a:noFill/>
          </a:ln>
        </p:spPr>
      </p:pic>
      <p:sp>
        <p:nvSpPr>
          <p:cNvPr id="90" name="Google Shape;90;p1"/>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1" name="Google Shape;91;p1"/>
          <p:cNvSpPr txBox="1"/>
          <p:nvPr/>
        </p:nvSpPr>
        <p:spPr>
          <a:xfrm>
            <a:off x="733192" y="3512329"/>
            <a:ext cx="4845708" cy="166199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002060"/>
                </a:solidFill>
                <a:latin typeface="Quattrocento Sans"/>
                <a:ea typeface="Quattrocento Sans"/>
                <a:cs typeface="Quattrocento Sans"/>
                <a:sym typeface="Quattrocento Sans"/>
              </a:rPr>
              <a:t>EMPLOYEE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rgbClr val="002060"/>
                </a:solidFill>
                <a:latin typeface="Quattrocento Sans"/>
                <a:ea typeface="Quattrocento Sans"/>
                <a:cs typeface="Quattrocento Sans"/>
                <a:sym typeface="Quattrocento Sans"/>
              </a:rPr>
              <a:t>ATTRITION</a:t>
            </a:r>
            <a:endParaRPr sz="1400" b="0" i="0" u="none" strike="noStrike" cap="none">
              <a:solidFill>
                <a:srgbClr val="000000"/>
              </a:solidFill>
              <a:latin typeface="Arial"/>
              <a:ea typeface="Arial"/>
              <a:cs typeface="Arial"/>
              <a:sym typeface="Arial"/>
            </a:endParaRPr>
          </a:p>
        </p:txBody>
      </p:sp>
      <p:sp>
        <p:nvSpPr>
          <p:cNvPr id="92" name="Google Shape;92;p1"/>
          <p:cNvSpPr/>
          <p:nvPr/>
        </p:nvSpPr>
        <p:spPr>
          <a:xfrm>
            <a:off x="733192" y="5358396"/>
            <a:ext cx="3536195"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2060"/>
                </a:solidFill>
                <a:latin typeface="Calibri"/>
                <a:ea typeface="Calibri"/>
                <a:cs typeface="Calibri"/>
                <a:sym typeface="Calibri"/>
              </a:rPr>
              <a:t>E-NUMPY  </a:t>
            </a:r>
            <a:r>
              <a:rPr lang="en-US" sz="1600" b="0" i="0" u="none" strike="noStrike" cap="none">
                <a:solidFill>
                  <a:srgbClr val="002060"/>
                </a:solidFill>
                <a:latin typeface="Calibri"/>
                <a:ea typeface="Calibri"/>
                <a:cs typeface="Calibri"/>
                <a:sym typeface="Calibri"/>
              </a:rPr>
              <a:t>(BATCH 19A)</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g121eb07c416_0_1"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206" name="Google Shape;206;g121eb07c416_0_1"/>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7" name="Google Shape;207;g121eb07c416_0_1"/>
          <p:cNvSpPr txBox="1"/>
          <p:nvPr/>
        </p:nvSpPr>
        <p:spPr>
          <a:xfrm>
            <a:off x="733192" y="339361"/>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EXPLORATORY </a:t>
            </a:r>
            <a:r>
              <a:rPr lang="en-US" sz="4000" b="1" i="0" u="none" strike="noStrike" cap="none">
                <a:solidFill>
                  <a:srgbClr val="002060"/>
                </a:solidFill>
                <a:latin typeface="Quattrocento Sans"/>
                <a:ea typeface="Quattrocento Sans"/>
                <a:cs typeface="Quattrocento Sans"/>
                <a:sym typeface="Quattrocento Sans"/>
              </a:rPr>
              <a:t>DATA ANALYSIS</a:t>
            </a:r>
            <a:endParaRPr sz="1400" b="0" i="0" u="none" strike="noStrike" cap="none">
              <a:solidFill>
                <a:srgbClr val="000000"/>
              </a:solidFill>
              <a:latin typeface="Arial"/>
              <a:ea typeface="Arial"/>
              <a:cs typeface="Arial"/>
              <a:sym typeface="Arial"/>
            </a:endParaRPr>
          </a:p>
        </p:txBody>
      </p:sp>
      <p:pic>
        <p:nvPicPr>
          <p:cNvPr id="208" name="Google Shape;208;g121eb07c416_0_1"/>
          <p:cNvPicPr preferRelativeResize="0"/>
          <p:nvPr/>
        </p:nvPicPr>
        <p:blipFill rotWithShape="1">
          <a:blip r:embed="rId4">
            <a:alphaModFix/>
          </a:blip>
          <a:srcRect/>
          <a:stretch/>
        </p:blipFill>
        <p:spPr>
          <a:xfrm>
            <a:off x="3819525" y="1242499"/>
            <a:ext cx="7610475" cy="5417925"/>
          </a:xfrm>
          <a:prstGeom prst="rect">
            <a:avLst/>
          </a:prstGeom>
          <a:noFill/>
          <a:ln>
            <a:noFill/>
          </a:ln>
        </p:spPr>
      </p:pic>
      <p:sp>
        <p:nvSpPr>
          <p:cNvPr id="209" name="Google Shape;209;g121eb07c416_0_1"/>
          <p:cNvSpPr txBox="1"/>
          <p:nvPr/>
        </p:nvSpPr>
        <p:spPr>
          <a:xfrm>
            <a:off x="613100" y="1950200"/>
            <a:ext cx="3130500" cy="4124176"/>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lower the median monthly salary, the higher the satisfaction with the work environment.</a:t>
            </a:r>
          </a:p>
          <a:p>
            <a:pPr marL="127000" marR="0" lvl="0" algn="l" rtl="0">
              <a:lnSpc>
                <a:spcPct val="100000"/>
              </a:lnSpc>
              <a:spcBef>
                <a:spcPts val="0"/>
              </a:spcBef>
              <a:spcAft>
                <a:spcPts val="0"/>
              </a:spcAft>
              <a:buClr>
                <a:srgbClr val="000000"/>
              </a:buClr>
              <a:buSzPts val="1600"/>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median monthly salary difference between perceptions of job satisfaction is approximately $100.</a:t>
            </a:r>
          </a:p>
          <a:p>
            <a:pPr marL="457200" marR="0" lvl="0" indent="-330200" algn="l" rtl="0">
              <a:lnSpc>
                <a:spcPct val="100000"/>
              </a:lnSpc>
              <a:spcBef>
                <a:spcPts val="0"/>
              </a:spcBef>
              <a:spcAft>
                <a:spcPts val="0"/>
              </a:spcAft>
              <a:buClr>
                <a:srgbClr val="000000"/>
              </a:buClr>
              <a:buSzPts val="1600"/>
              <a:buFont typeface="Quattrocento Sans"/>
              <a:buChar char="●"/>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higher the salary does not guarantee that employees will be more satisfied with the company environment.</a:t>
            </a:r>
            <a:endParaRPr sz="1600" b="0" i="0" u="none" strike="noStrike" cap="none" dirty="0">
              <a:solidFill>
                <a:srgbClr val="000000"/>
              </a:solidFill>
              <a:latin typeface="Quattrocento Sans"/>
              <a:ea typeface="Quattrocento Sans"/>
              <a:cs typeface="Quattrocento Sans"/>
              <a:sym typeface="Quattrocento Sans"/>
            </a:endParaRPr>
          </a:p>
        </p:txBody>
      </p:sp>
      <p:sp>
        <p:nvSpPr>
          <p:cNvPr id="210" name="Google Shape;210;g121eb07c416_0_1"/>
          <p:cNvSpPr txBox="1"/>
          <p:nvPr/>
        </p:nvSpPr>
        <p:spPr>
          <a:xfrm>
            <a:off x="733192" y="954961"/>
            <a:ext cx="83220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2060"/>
                </a:solidFill>
                <a:latin typeface="Quattrocento Sans"/>
                <a:ea typeface="Quattrocento Sans"/>
                <a:cs typeface="Quattrocento Sans"/>
                <a:sym typeface="Quattrocento Sans"/>
              </a:rPr>
              <a:t>Environment Satisfaction </a:t>
            </a:r>
            <a:r>
              <a:rPr lang="en-US" sz="2500" b="0" i="0" u="none" strike="noStrike" cap="none">
                <a:solidFill>
                  <a:srgbClr val="002060"/>
                </a:solidFill>
                <a:latin typeface="Quattrocento Sans"/>
                <a:ea typeface="Quattrocento Sans"/>
                <a:cs typeface="Quattrocento Sans"/>
                <a:sym typeface="Quattrocento Sans"/>
              </a:rPr>
              <a:t>by Monthly Income</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Google Shape;216;g12488c45928_0_9"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217" name="Google Shape;217;g12488c45928_0_9"/>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8" name="Google Shape;218;g12488c45928_0_9"/>
          <p:cNvSpPr txBox="1"/>
          <p:nvPr/>
        </p:nvSpPr>
        <p:spPr>
          <a:xfrm>
            <a:off x="733192" y="339361"/>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EXPLORATORY </a:t>
            </a:r>
            <a:r>
              <a:rPr lang="en-US" sz="4000" b="1" i="0" u="none" strike="noStrike" cap="none">
                <a:solidFill>
                  <a:srgbClr val="002060"/>
                </a:solidFill>
                <a:latin typeface="Quattrocento Sans"/>
                <a:ea typeface="Quattrocento Sans"/>
                <a:cs typeface="Quattrocento Sans"/>
                <a:sym typeface="Quattrocento Sans"/>
              </a:rPr>
              <a:t>DATA ANALYSIS</a:t>
            </a:r>
            <a:endParaRPr sz="1400" b="0" i="0" u="none" strike="noStrike" cap="none">
              <a:solidFill>
                <a:srgbClr val="000000"/>
              </a:solidFill>
              <a:latin typeface="Arial"/>
              <a:ea typeface="Arial"/>
              <a:cs typeface="Arial"/>
              <a:sym typeface="Arial"/>
            </a:endParaRPr>
          </a:p>
        </p:txBody>
      </p:sp>
      <p:sp>
        <p:nvSpPr>
          <p:cNvPr id="219" name="Google Shape;219;g12488c45928_0_9"/>
          <p:cNvSpPr/>
          <p:nvPr/>
        </p:nvSpPr>
        <p:spPr>
          <a:xfrm>
            <a:off x="9759050" y="1148600"/>
            <a:ext cx="1807200" cy="1016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g12488c45928_0_9"/>
          <p:cNvSpPr txBox="1"/>
          <p:nvPr/>
        </p:nvSpPr>
        <p:spPr>
          <a:xfrm>
            <a:off x="594550" y="2442800"/>
            <a:ext cx="3130500" cy="2400627"/>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Sales and R&amp;D departments have the highest percentage of Overtime, especially Sales Representatives and Research Directors.</a:t>
            </a:r>
          </a:p>
          <a:p>
            <a:pPr marL="457200" marR="0" lvl="0" indent="-330200" algn="l" rtl="0">
              <a:lnSpc>
                <a:spcPct val="100000"/>
              </a:lnSpc>
              <a:spcBef>
                <a:spcPts val="0"/>
              </a:spcBef>
              <a:spcAft>
                <a:spcPts val="0"/>
              </a:spcAft>
              <a:buClr>
                <a:srgbClr val="000000"/>
              </a:buClr>
              <a:buSzPts val="1600"/>
              <a:buFont typeface="Quattrocento Sans"/>
              <a:buChar char="●"/>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Human Resource Department very rarely gets Overtime.</a:t>
            </a:r>
            <a:endParaRPr sz="1600" b="0" i="0" u="none" strike="noStrike" cap="none" dirty="0">
              <a:solidFill>
                <a:srgbClr val="000000"/>
              </a:solidFill>
              <a:latin typeface="Quattrocento Sans"/>
              <a:ea typeface="Quattrocento Sans"/>
              <a:cs typeface="Quattrocento Sans"/>
              <a:sym typeface="Quattrocento Sans"/>
            </a:endParaRPr>
          </a:p>
        </p:txBody>
      </p:sp>
      <p:sp>
        <p:nvSpPr>
          <p:cNvPr id="221" name="Google Shape;221;g12488c45928_0_9"/>
          <p:cNvSpPr txBox="1"/>
          <p:nvPr/>
        </p:nvSpPr>
        <p:spPr>
          <a:xfrm>
            <a:off x="733192" y="954961"/>
            <a:ext cx="83220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2060"/>
                </a:solidFill>
                <a:latin typeface="Quattrocento Sans"/>
                <a:ea typeface="Quattrocento Sans"/>
                <a:cs typeface="Quattrocento Sans"/>
                <a:sym typeface="Quattrocento Sans"/>
              </a:rPr>
              <a:t>Over Time </a:t>
            </a:r>
            <a:r>
              <a:rPr lang="en-US" sz="2500" b="0" i="0" u="none" strike="noStrike" cap="none">
                <a:solidFill>
                  <a:srgbClr val="002060"/>
                </a:solidFill>
                <a:latin typeface="Quattrocento Sans"/>
                <a:ea typeface="Quattrocento Sans"/>
                <a:cs typeface="Quattrocento Sans"/>
                <a:sym typeface="Quattrocento Sans"/>
              </a:rPr>
              <a:t>by Department, Job Role</a:t>
            </a:r>
            <a:endParaRPr sz="100" b="0" i="0" u="none" strike="noStrike" cap="none">
              <a:solidFill>
                <a:srgbClr val="000000"/>
              </a:solidFill>
              <a:latin typeface="Arial"/>
              <a:ea typeface="Arial"/>
              <a:cs typeface="Arial"/>
              <a:sym typeface="Arial"/>
            </a:endParaRPr>
          </a:p>
        </p:txBody>
      </p:sp>
      <p:pic>
        <p:nvPicPr>
          <p:cNvPr id="222" name="Google Shape;222;g12488c45928_0_9"/>
          <p:cNvPicPr preferRelativeResize="0"/>
          <p:nvPr/>
        </p:nvPicPr>
        <p:blipFill rotWithShape="1">
          <a:blip r:embed="rId4">
            <a:alphaModFix/>
          </a:blip>
          <a:srcRect/>
          <a:stretch/>
        </p:blipFill>
        <p:spPr>
          <a:xfrm>
            <a:off x="4321650" y="1339850"/>
            <a:ext cx="7244599" cy="5379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pic>
        <p:nvPicPr>
          <p:cNvPr id="228" name="Google Shape;228;g12488c45928_0_26"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229" name="Google Shape;229;g12488c45928_0_26"/>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30" name="Google Shape;230;g12488c45928_0_26"/>
          <p:cNvSpPr txBox="1"/>
          <p:nvPr/>
        </p:nvSpPr>
        <p:spPr>
          <a:xfrm>
            <a:off x="733192" y="339361"/>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EXPLORATORY </a:t>
            </a:r>
            <a:r>
              <a:rPr lang="en-US" sz="4000" b="1" i="0" u="none" strike="noStrike" cap="none">
                <a:solidFill>
                  <a:srgbClr val="002060"/>
                </a:solidFill>
                <a:latin typeface="Quattrocento Sans"/>
                <a:ea typeface="Quattrocento Sans"/>
                <a:cs typeface="Quattrocento Sans"/>
                <a:sym typeface="Quattrocento Sans"/>
              </a:rPr>
              <a:t>DATA ANALYSIS</a:t>
            </a:r>
            <a:endParaRPr sz="1400" b="0" i="0" u="none" strike="noStrike" cap="none">
              <a:solidFill>
                <a:srgbClr val="000000"/>
              </a:solidFill>
              <a:latin typeface="Arial"/>
              <a:ea typeface="Arial"/>
              <a:cs typeface="Arial"/>
              <a:sym typeface="Arial"/>
            </a:endParaRPr>
          </a:p>
        </p:txBody>
      </p:sp>
      <p:sp>
        <p:nvSpPr>
          <p:cNvPr id="231" name="Google Shape;231;g12488c45928_0_26"/>
          <p:cNvSpPr/>
          <p:nvPr/>
        </p:nvSpPr>
        <p:spPr>
          <a:xfrm>
            <a:off x="9759050" y="1148600"/>
            <a:ext cx="1807200" cy="1016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g12488c45928_0_26"/>
          <p:cNvSpPr txBox="1"/>
          <p:nvPr/>
        </p:nvSpPr>
        <p:spPr>
          <a:xfrm>
            <a:off x="733192" y="954961"/>
            <a:ext cx="83220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2060"/>
                </a:solidFill>
                <a:latin typeface="Quattrocento Sans"/>
                <a:ea typeface="Quattrocento Sans"/>
                <a:cs typeface="Quattrocento Sans"/>
                <a:sym typeface="Quattrocento Sans"/>
              </a:rPr>
              <a:t>Monthly Income</a:t>
            </a:r>
            <a:r>
              <a:rPr lang="en-US" sz="2500" b="0" i="0" u="none" strike="noStrike" cap="none">
                <a:solidFill>
                  <a:srgbClr val="002060"/>
                </a:solidFill>
                <a:latin typeface="Quattrocento Sans"/>
                <a:ea typeface="Quattrocento Sans"/>
                <a:cs typeface="Quattrocento Sans"/>
                <a:sym typeface="Quattrocento Sans"/>
              </a:rPr>
              <a:t> by Department, Job Role</a:t>
            </a:r>
            <a:endParaRPr sz="100" b="0" i="0" u="none" strike="noStrike" cap="none">
              <a:solidFill>
                <a:srgbClr val="000000"/>
              </a:solidFill>
              <a:latin typeface="Arial"/>
              <a:ea typeface="Arial"/>
              <a:cs typeface="Arial"/>
              <a:sym typeface="Arial"/>
            </a:endParaRPr>
          </a:p>
        </p:txBody>
      </p:sp>
      <p:sp>
        <p:nvSpPr>
          <p:cNvPr id="233" name="Google Shape;233;g12488c45928_0_26"/>
          <p:cNvSpPr txBox="1"/>
          <p:nvPr/>
        </p:nvSpPr>
        <p:spPr>
          <a:xfrm>
            <a:off x="8673500" y="2420850"/>
            <a:ext cx="3130500" cy="1754296"/>
          </a:xfrm>
          <a:prstGeom prst="rect">
            <a:avLst/>
          </a:prstGeom>
          <a:noFill/>
          <a:ln>
            <a:noFill/>
          </a:ln>
        </p:spPr>
        <p:txBody>
          <a:bodyPr spcFirstLastPara="1" wrap="square" lIns="91425" tIns="91425" rIns="91425" bIns="91425" anchor="t" anchorCtr="0">
            <a:spAutoFit/>
          </a:bodyPr>
          <a:lstStyle/>
          <a:p>
            <a:pPr marL="457200" marR="0" lvl="0" indent="-336550" algn="l" rtl="0">
              <a:lnSpc>
                <a:spcPct val="100000"/>
              </a:lnSpc>
              <a:spcBef>
                <a:spcPts val="0"/>
              </a:spcBef>
              <a:spcAft>
                <a:spcPts val="0"/>
              </a:spcAft>
              <a:buClr>
                <a:srgbClr val="000000"/>
              </a:buClr>
              <a:buSzPts val="1700"/>
              <a:buFont typeface="Quattrocento Sans"/>
              <a:buChar char="●"/>
            </a:pPr>
            <a:r>
              <a:rPr lang="en-US" sz="1700" b="0" i="0" u="none" strike="noStrike" cap="none" dirty="0">
                <a:solidFill>
                  <a:srgbClr val="000000"/>
                </a:solidFill>
                <a:latin typeface="Quattrocento Sans"/>
                <a:ea typeface="Quattrocento Sans"/>
                <a:cs typeface="Quattrocento Sans"/>
                <a:sym typeface="Quattrocento Sans"/>
              </a:rPr>
              <a:t>The Sales Department has the highest median monthly salary.</a:t>
            </a:r>
          </a:p>
          <a:p>
            <a:pPr marL="120650" marR="0" lvl="0" algn="l" rtl="0">
              <a:lnSpc>
                <a:spcPct val="100000"/>
              </a:lnSpc>
              <a:spcBef>
                <a:spcPts val="0"/>
              </a:spcBef>
              <a:spcAft>
                <a:spcPts val="0"/>
              </a:spcAft>
              <a:buClr>
                <a:srgbClr val="000000"/>
              </a:buClr>
              <a:buSzPts val="1700"/>
            </a:pPr>
            <a:endParaRPr sz="1700" b="0" i="0" u="none" strike="noStrike" cap="none" dirty="0">
              <a:solidFill>
                <a:srgbClr val="000000"/>
              </a:solidFill>
              <a:latin typeface="Quattrocento Sans"/>
              <a:ea typeface="Quattrocento Sans"/>
              <a:cs typeface="Quattrocento Sans"/>
              <a:sym typeface="Quattrocento Sans"/>
            </a:endParaRPr>
          </a:p>
          <a:p>
            <a:pPr marL="457200" marR="0" lvl="0" indent="-336550" algn="l" rtl="0">
              <a:lnSpc>
                <a:spcPct val="100000"/>
              </a:lnSpc>
              <a:spcBef>
                <a:spcPts val="0"/>
              </a:spcBef>
              <a:spcAft>
                <a:spcPts val="0"/>
              </a:spcAft>
              <a:buClr>
                <a:srgbClr val="000000"/>
              </a:buClr>
              <a:buSzPts val="1700"/>
              <a:buFont typeface="Quattrocento Sans"/>
              <a:buChar char="●"/>
            </a:pPr>
            <a:r>
              <a:rPr lang="en-US" sz="1700" b="0" i="0" u="none" strike="noStrike" cap="none" dirty="0">
                <a:solidFill>
                  <a:srgbClr val="000000"/>
                </a:solidFill>
                <a:latin typeface="Quattrocento Sans"/>
                <a:ea typeface="Quattrocento Sans"/>
                <a:cs typeface="Quattrocento Sans"/>
                <a:sym typeface="Quattrocento Sans"/>
              </a:rPr>
              <a:t>There is a significant gap in the Sales Department.</a:t>
            </a:r>
            <a:endParaRPr sz="1700" b="0" i="0" u="none" strike="noStrike" cap="none" dirty="0">
              <a:solidFill>
                <a:srgbClr val="000000"/>
              </a:solidFill>
              <a:latin typeface="Quattrocento Sans"/>
              <a:ea typeface="Quattrocento Sans"/>
              <a:cs typeface="Quattrocento Sans"/>
              <a:sym typeface="Quattrocento Sans"/>
            </a:endParaRPr>
          </a:p>
        </p:txBody>
      </p:sp>
      <p:pic>
        <p:nvPicPr>
          <p:cNvPr id="234" name="Google Shape;234;g12488c45928_0_26"/>
          <p:cNvPicPr preferRelativeResize="0"/>
          <p:nvPr/>
        </p:nvPicPr>
        <p:blipFill rotWithShape="1">
          <a:blip r:embed="rId4">
            <a:alphaModFix/>
          </a:blip>
          <a:srcRect/>
          <a:stretch/>
        </p:blipFill>
        <p:spPr>
          <a:xfrm>
            <a:off x="723900" y="1391275"/>
            <a:ext cx="7562325" cy="535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pic>
        <p:nvPicPr>
          <p:cNvPr id="240" name="Google Shape;240;g12488c45928_0_39"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241" name="Google Shape;241;g12488c45928_0_39"/>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2" name="Google Shape;242;g12488c45928_0_39"/>
          <p:cNvSpPr txBox="1"/>
          <p:nvPr/>
        </p:nvSpPr>
        <p:spPr>
          <a:xfrm>
            <a:off x="733192" y="339361"/>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EXPLORATORY </a:t>
            </a:r>
            <a:r>
              <a:rPr lang="en-US" sz="4000" b="1" i="0" u="none" strike="noStrike" cap="none">
                <a:solidFill>
                  <a:srgbClr val="002060"/>
                </a:solidFill>
                <a:latin typeface="Quattrocento Sans"/>
                <a:ea typeface="Quattrocento Sans"/>
                <a:cs typeface="Quattrocento Sans"/>
                <a:sym typeface="Quattrocento Sans"/>
              </a:rPr>
              <a:t>DATA ANALYSIS</a:t>
            </a:r>
            <a:endParaRPr sz="1400" b="0" i="0" u="none" strike="noStrike" cap="none">
              <a:solidFill>
                <a:srgbClr val="000000"/>
              </a:solidFill>
              <a:latin typeface="Arial"/>
              <a:ea typeface="Arial"/>
              <a:cs typeface="Arial"/>
              <a:sym typeface="Arial"/>
            </a:endParaRPr>
          </a:p>
        </p:txBody>
      </p:sp>
      <p:sp>
        <p:nvSpPr>
          <p:cNvPr id="243" name="Google Shape;243;g12488c45928_0_39"/>
          <p:cNvSpPr/>
          <p:nvPr/>
        </p:nvSpPr>
        <p:spPr>
          <a:xfrm>
            <a:off x="9759050" y="1148600"/>
            <a:ext cx="1807200" cy="1016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g12488c45928_0_39"/>
          <p:cNvSpPr txBox="1"/>
          <p:nvPr/>
        </p:nvSpPr>
        <p:spPr>
          <a:xfrm>
            <a:off x="733192" y="954961"/>
            <a:ext cx="83220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2060"/>
                </a:solidFill>
                <a:latin typeface="Quattrocento Sans"/>
                <a:ea typeface="Quattrocento Sans"/>
                <a:cs typeface="Quattrocento Sans"/>
                <a:sym typeface="Quattrocento Sans"/>
              </a:rPr>
              <a:t>Business Travel</a:t>
            </a:r>
            <a:r>
              <a:rPr lang="en-US" sz="2500" b="0" i="0" u="none" strike="noStrike" cap="none">
                <a:solidFill>
                  <a:srgbClr val="002060"/>
                </a:solidFill>
                <a:latin typeface="Quattrocento Sans"/>
                <a:ea typeface="Quattrocento Sans"/>
                <a:cs typeface="Quattrocento Sans"/>
                <a:sym typeface="Quattrocento Sans"/>
              </a:rPr>
              <a:t> by Department, Job Role</a:t>
            </a:r>
            <a:endParaRPr sz="100" b="0" i="0" u="none" strike="noStrike" cap="none">
              <a:solidFill>
                <a:srgbClr val="000000"/>
              </a:solidFill>
              <a:latin typeface="Arial"/>
              <a:ea typeface="Arial"/>
              <a:cs typeface="Arial"/>
              <a:sym typeface="Arial"/>
            </a:endParaRPr>
          </a:p>
        </p:txBody>
      </p:sp>
      <p:pic>
        <p:nvPicPr>
          <p:cNvPr id="245" name="Google Shape;245;g12488c45928_0_39"/>
          <p:cNvPicPr preferRelativeResize="0"/>
          <p:nvPr/>
        </p:nvPicPr>
        <p:blipFill rotWithShape="1">
          <a:blip r:embed="rId4">
            <a:alphaModFix/>
          </a:blip>
          <a:srcRect/>
          <a:stretch/>
        </p:blipFill>
        <p:spPr>
          <a:xfrm>
            <a:off x="4792525" y="1533500"/>
            <a:ext cx="7399475" cy="5158400"/>
          </a:xfrm>
          <a:prstGeom prst="rect">
            <a:avLst/>
          </a:prstGeom>
          <a:noFill/>
          <a:ln>
            <a:noFill/>
          </a:ln>
        </p:spPr>
      </p:pic>
      <p:sp>
        <p:nvSpPr>
          <p:cNvPr id="246" name="Google Shape;246;g12488c45928_0_39"/>
          <p:cNvSpPr txBox="1"/>
          <p:nvPr/>
        </p:nvSpPr>
        <p:spPr>
          <a:xfrm>
            <a:off x="960625" y="1950200"/>
            <a:ext cx="3130500" cy="3385512"/>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Human Resources Department rarely gets Business Travel opportunities.</a:t>
            </a:r>
          </a:p>
          <a:p>
            <a:pPr marL="457200" marR="0" lvl="0" indent="-330200" algn="l" rtl="0">
              <a:lnSpc>
                <a:spcPct val="100000"/>
              </a:lnSpc>
              <a:spcBef>
                <a:spcPts val="0"/>
              </a:spcBef>
              <a:spcAft>
                <a:spcPts val="0"/>
              </a:spcAft>
              <a:buClr>
                <a:srgbClr val="000000"/>
              </a:buClr>
              <a:buSzPts val="1600"/>
              <a:buFont typeface="Quattrocento Sans"/>
              <a:buChar char="●"/>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R&amp;D department quite often gets Business Travel opportunities.</a:t>
            </a:r>
          </a:p>
          <a:p>
            <a:pPr marL="457200" marR="0" lvl="0" indent="-330200" algn="l" rtl="0">
              <a:lnSpc>
                <a:spcPct val="100000"/>
              </a:lnSpc>
              <a:spcBef>
                <a:spcPts val="0"/>
              </a:spcBef>
              <a:spcAft>
                <a:spcPts val="0"/>
              </a:spcAft>
              <a:buClr>
                <a:srgbClr val="000000"/>
              </a:buClr>
              <a:buSzPts val="1600"/>
              <a:buFont typeface="Quattrocento Sans"/>
              <a:buChar char="●"/>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Sales Department in the Sales Representative Job Role is a very mobile position.</a:t>
            </a:r>
            <a:endParaRPr sz="1600" b="0" i="0" u="none" strike="noStrike" cap="none" dirty="0">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Google Shape;252;g121eb07c416_0_21"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253" name="Google Shape;253;g121eb07c416_0_21"/>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54" name="Google Shape;254;g121eb07c416_0_21"/>
          <p:cNvSpPr txBox="1"/>
          <p:nvPr/>
        </p:nvSpPr>
        <p:spPr>
          <a:xfrm>
            <a:off x="733192" y="339361"/>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EXPLORATORY </a:t>
            </a:r>
            <a:r>
              <a:rPr lang="en-US" sz="4000" b="1" i="0" u="none" strike="noStrike" cap="none">
                <a:solidFill>
                  <a:srgbClr val="002060"/>
                </a:solidFill>
                <a:latin typeface="Quattrocento Sans"/>
                <a:ea typeface="Quattrocento Sans"/>
                <a:cs typeface="Quattrocento Sans"/>
                <a:sym typeface="Quattrocento Sans"/>
              </a:rPr>
              <a:t>DATA ANALYSIS</a:t>
            </a:r>
            <a:endParaRPr sz="1400" b="0" i="0" u="none" strike="noStrike" cap="none">
              <a:solidFill>
                <a:srgbClr val="000000"/>
              </a:solidFill>
              <a:latin typeface="Arial"/>
              <a:ea typeface="Arial"/>
              <a:cs typeface="Arial"/>
              <a:sym typeface="Arial"/>
            </a:endParaRPr>
          </a:p>
        </p:txBody>
      </p:sp>
      <p:sp>
        <p:nvSpPr>
          <p:cNvPr id="255" name="Google Shape;255;g121eb07c416_0_21"/>
          <p:cNvSpPr/>
          <p:nvPr/>
        </p:nvSpPr>
        <p:spPr>
          <a:xfrm>
            <a:off x="9759050" y="1148600"/>
            <a:ext cx="1807200" cy="10167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6" name="Google Shape;256;g121eb07c416_0_21"/>
          <p:cNvPicPr preferRelativeResize="0"/>
          <p:nvPr/>
        </p:nvPicPr>
        <p:blipFill rotWithShape="1">
          <a:blip r:embed="rId4">
            <a:alphaModFix/>
          </a:blip>
          <a:srcRect t="51016"/>
          <a:stretch/>
        </p:blipFill>
        <p:spPr>
          <a:xfrm>
            <a:off x="6192825" y="1351200"/>
            <a:ext cx="5470250" cy="3937284"/>
          </a:xfrm>
          <a:prstGeom prst="rect">
            <a:avLst/>
          </a:prstGeom>
          <a:noFill/>
          <a:ln>
            <a:noFill/>
          </a:ln>
        </p:spPr>
      </p:pic>
      <p:pic>
        <p:nvPicPr>
          <p:cNvPr id="257" name="Google Shape;257;g121eb07c416_0_21"/>
          <p:cNvPicPr preferRelativeResize="0"/>
          <p:nvPr/>
        </p:nvPicPr>
        <p:blipFill rotWithShape="1">
          <a:blip r:embed="rId4">
            <a:alphaModFix/>
          </a:blip>
          <a:srcRect b="48000"/>
          <a:stretch/>
        </p:blipFill>
        <p:spPr>
          <a:xfrm>
            <a:off x="830025" y="1351200"/>
            <a:ext cx="5362800" cy="4097605"/>
          </a:xfrm>
          <a:prstGeom prst="rect">
            <a:avLst/>
          </a:prstGeom>
          <a:noFill/>
          <a:ln>
            <a:noFill/>
          </a:ln>
        </p:spPr>
      </p:pic>
      <p:sp>
        <p:nvSpPr>
          <p:cNvPr id="258" name="Google Shape;258;g121eb07c416_0_21"/>
          <p:cNvSpPr txBox="1"/>
          <p:nvPr/>
        </p:nvSpPr>
        <p:spPr>
          <a:xfrm>
            <a:off x="1113350" y="5594050"/>
            <a:ext cx="10452900" cy="923299"/>
          </a:xfrm>
          <a:prstGeom prst="rect">
            <a:avLst/>
          </a:prstGeom>
          <a:noFill/>
          <a:ln>
            <a:noFill/>
          </a:ln>
        </p:spPr>
        <p:txBody>
          <a:bodyPr spcFirstLastPara="1" wrap="square" lIns="91425" tIns="91425" rIns="91425" bIns="91425" anchor="t" anchorCtr="0">
            <a:spAutoFit/>
          </a:bodyPr>
          <a:lstStyle/>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Sales Department needs attention because it often gets Over time, there is a large salary gap and is very mobile.</a:t>
            </a: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highest percentage of attrition occurs in the Sales Department with a Job Role Sales Representative.</a:t>
            </a:r>
            <a:endParaRPr sz="1600" b="0" i="0" u="none" strike="noStrike" cap="none" dirty="0">
              <a:solidFill>
                <a:srgbClr val="000000"/>
              </a:solidFill>
              <a:latin typeface="Quattrocento Sans"/>
              <a:ea typeface="Quattrocento Sans"/>
              <a:cs typeface="Quattrocento Sans"/>
              <a:sym typeface="Quattrocento Sans"/>
            </a:endParaRPr>
          </a:p>
        </p:txBody>
      </p:sp>
      <p:sp>
        <p:nvSpPr>
          <p:cNvPr id="259" name="Google Shape;259;g121eb07c416_0_21"/>
          <p:cNvSpPr txBox="1"/>
          <p:nvPr/>
        </p:nvSpPr>
        <p:spPr>
          <a:xfrm>
            <a:off x="733192" y="1036836"/>
            <a:ext cx="83220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2060"/>
                </a:solidFill>
                <a:latin typeface="Quattrocento Sans"/>
                <a:ea typeface="Quattrocento Sans"/>
                <a:cs typeface="Quattrocento Sans"/>
                <a:sym typeface="Quattrocento Sans"/>
              </a:rPr>
              <a:t>Attrition </a:t>
            </a:r>
            <a:r>
              <a:rPr lang="en-US" sz="2500" b="0" i="0" u="none" strike="noStrike" cap="none">
                <a:solidFill>
                  <a:srgbClr val="002060"/>
                </a:solidFill>
                <a:latin typeface="Quattrocento Sans"/>
                <a:ea typeface="Quattrocento Sans"/>
                <a:cs typeface="Quattrocento Sans"/>
                <a:sym typeface="Quattrocento Sans"/>
              </a:rPr>
              <a:t>by Department, Job Role</a:t>
            </a:r>
            <a:endParaRPr sz="1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10"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266" name="Google Shape;266;p10"/>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67" name="Google Shape;267;p10"/>
          <p:cNvSpPr txBox="1"/>
          <p:nvPr/>
        </p:nvSpPr>
        <p:spPr>
          <a:xfrm>
            <a:off x="733192" y="339361"/>
            <a:ext cx="8321908"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DATA </a:t>
            </a:r>
            <a:r>
              <a:rPr lang="en-US" sz="4000" b="1" i="0" u="none" strike="noStrike" cap="none">
                <a:solidFill>
                  <a:srgbClr val="002060"/>
                </a:solidFill>
                <a:latin typeface="Quattrocento Sans"/>
                <a:ea typeface="Quattrocento Sans"/>
                <a:cs typeface="Quattrocento Sans"/>
                <a:sym typeface="Quattrocento Sans"/>
              </a:rPr>
              <a:t>PREPROCESSING</a:t>
            </a:r>
            <a:endParaRPr sz="1400" b="0" i="0" u="none" strike="noStrike" cap="none">
              <a:solidFill>
                <a:srgbClr val="000000"/>
              </a:solidFill>
              <a:latin typeface="Arial"/>
              <a:ea typeface="Arial"/>
              <a:cs typeface="Arial"/>
              <a:sym typeface="Arial"/>
            </a:endParaRPr>
          </a:p>
        </p:txBody>
      </p:sp>
      <p:pic>
        <p:nvPicPr>
          <p:cNvPr id="268" name="Google Shape;268;p10"/>
          <p:cNvPicPr preferRelativeResize="0"/>
          <p:nvPr/>
        </p:nvPicPr>
        <p:blipFill rotWithShape="1">
          <a:blip r:embed="rId4">
            <a:alphaModFix/>
          </a:blip>
          <a:srcRect/>
          <a:stretch/>
        </p:blipFill>
        <p:spPr>
          <a:xfrm>
            <a:off x="-517125" y="1256725"/>
            <a:ext cx="13226249" cy="5019675"/>
          </a:xfrm>
          <a:prstGeom prst="rect">
            <a:avLst/>
          </a:prstGeom>
          <a:noFill/>
          <a:ln>
            <a:noFill/>
          </a:ln>
        </p:spPr>
      </p:pic>
      <p:sp>
        <p:nvSpPr>
          <p:cNvPr id="269" name="Google Shape;269;p10"/>
          <p:cNvSpPr txBox="1"/>
          <p:nvPr/>
        </p:nvSpPr>
        <p:spPr>
          <a:xfrm>
            <a:off x="1931800" y="1630588"/>
            <a:ext cx="25992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800"/>
              <a:buFont typeface="Arial"/>
              <a:buNone/>
            </a:pPr>
            <a:r>
              <a:rPr lang="en-US" sz="1800" b="1" i="0" u="none" strike="noStrike" cap="none">
                <a:solidFill>
                  <a:srgbClr val="002060"/>
                </a:solidFill>
                <a:latin typeface="Quattrocento Sans"/>
                <a:ea typeface="Quattrocento Sans"/>
                <a:cs typeface="Quattrocento Sans"/>
                <a:sym typeface="Quattrocento Sans"/>
              </a:rPr>
              <a:t>Handle Irrelevant Value</a:t>
            </a:r>
            <a:endParaRPr sz="1800" b="1" i="0" u="none" strike="noStrike" cap="none">
              <a:solidFill>
                <a:srgbClr val="000000"/>
              </a:solidFill>
              <a:latin typeface="Quattrocento Sans"/>
              <a:ea typeface="Quattrocento Sans"/>
              <a:cs typeface="Quattrocento Sans"/>
              <a:sym typeface="Quattrocento Sans"/>
            </a:endParaRPr>
          </a:p>
        </p:txBody>
      </p:sp>
      <p:sp>
        <p:nvSpPr>
          <p:cNvPr id="270" name="Google Shape;270;p10"/>
          <p:cNvSpPr txBox="1"/>
          <p:nvPr/>
        </p:nvSpPr>
        <p:spPr>
          <a:xfrm>
            <a:off x="5097150" y="1581338"/>
            <a:ext cx="19977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800"/>
              <a:buFont typeface="Arial"/>
              <a:buNone/>
            </a:pPr>
            <a:r>
              <a:rPr lang="en-US" sz="1800" b="1" i="0" u="none" strike="noStrike" cap="none">
                <a:solidFill>
                  <a:srgbClr val="002060"/>
                </a:solidFill>
                <a:latin typeface="Quattrocento Sans"/>
                <a:ea typeface="Quattrocento Sans"/>
                <a:cs typeface="Quattrocento Sans"/>
                <a:sym typeface="Quattrocento Sans"/>
              </a:rPr>
              <a:t>Handle Outlier</a:t>
            </a:r>
            <a:endParaRPr sz="1800" b="1" i="0" u="none" strike="noStrike" cap="none">
              <a:solidFill>
                <a:srgbClr val="002060"/>
              </a:solidFill>
              <a:latin typeface="Quattrocento Sans"/>
              <a:ea typeface="Quattrocento Sans"/>
              <a:cs typeface="Quattrocento Sans"/>
              <a:sym typeface="Quattrocento Sans"/>
            </a:endParaRPr>
          </a:p>
        </p:txBody>
      </p:sp>
      <p:sp>
        <p:nvSpPr>
          <p:cNvPr id="271" name="Google Shape;271;p10"/>
          <p:cNvSpPr txBox="1"/>
          <p:nvPr/>
        </p:nvSpPr>
        <p:spPr>
          <a:xfrm>
            <a:off x="7949700" y="1565875"/>
            <a:ext cx="19977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800"/>
              <a:buFont typeface="Arial"/>
              <a:buNone/>
            </a:pPr>
            <a:r>
              <a:rPr lang="en-US" sz="1800" b="1" i="0" u="none" strike="noStrike" cap="none">
                <a:solidFill>
                  <a:srgbClr val="002060"/>
                </a:solidFill>
                <a:latin typeface="Quattrocento Sans"/>
                <a:ea typeface="Quattrocento Sans"/>
                <a:cs typeface="Quattrocento Sans"/>
                <a:sym typeface="Quattrocento Sans"/>
              </a:rPr>
              <a:t>Feature Engineer</a:t>
            </a:r>
            <a:endParaRPr sz="1800" b="1" i="0" u="none" strike="noStrike" cap="none">
              <a:solidFill>
                <a:srgbClr val="002060"/>
              </a:solidFill>
              <a:latin typeface="Quattrocento Sans"/>
              <a:ea typeface="Quattrocento Sans"/>
              <a:cs typeface="Quattrocento Sans"/>
              <a:sym typeface="Quattrocento Sans"/>
            </a:endParaRPr>
          </a:p>
        </p:txBody>
      </p:sp>
      <p:sp>
        <p:nvSpPr>
          <p:cNvPr id="272" name="Google Shape;272;p10"/>
          <p:cNvSpPr txBox="1"/>
          <p:nvPr/>
        </p:nvSpPr>
        <p:spPr>
          <a:xfrm>
            <a:off x="1931800" y="2241550"/>
            <a:ext cx="2722200" cy="2166717"/>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600"/>
              <a:buFont typeface="Arial"/>
              <a:buNone/>
            </a:pPr>
            <a:r>
              <a:rPr lang="en-US" sz="1600" b="1" dirty="0">
                <a:solidFill>
                  <a:schemeClr val="dk1"/>
                </a:solidFill>
                <a:latin typeface="Quattrocento Sans"/>
                <a:ea typeface="Quattrocento Sans"/>
                <a:cs typeface="Quattrocento Sans"/>
                <a:sym typeface="Quattrocento Sans"/>
              </a:rPr>
              <a:t>Delete</a:t>
            </a:r>
            <a:r>
              <a:rPr lang="en-US" sz="1600" b="1" i="0" u="none" strike="noStrike" cap="none" dirty="0">
                <a:solidFill>
                  <a:schemeClr val="dk1"/>
                </a:solidFill>
                <a:latin typeface="Quattrocento Sans"/>
                <a:ea typeface="Quattrocento Sans"/>
                <a:cs typeface="Quattrocento Sans"/>
                <a:sym typeface="Quattrocento Sans"/>
              </a:rPr>
              <a:t> features:</a:t>
            </a:r>
          </a:p>
          <a:p>
            <a:pPr marL="0" marR="0" lvl="0" indent="0" algn="l" rtl="0">
              <a:lnSpc>
                <a:spcPct val="115000"/>
              </a:lnSpc>
              <a:spcBef>
                <a:spcPts val="0"/>
              </a:spcBef>
              <a:spcAft>
                <a:spcPts val="0"/>
              </a:spcAft>
              <a:buClr>
                <a:srgbClr val="000000"/>
              </a:buClr>
              <a:buSzPts val="1600"/>
              <a:buFont typeface="Arial"/>
              <a:buNone/>
            </a:pPr>
            <a:endParaRPr sz="1600" b="1" i="0" u="none" strike="noStrike" cap="none" dirty="0">
              <a:solidFill>
                <a:schemeClr val="dk1"/>
              </a:solidFill>
              <a:latin typeface="Quattrocento Sans"/>
              <a:ea typeface="Quattrocento Sans"/>
              <a:cs typeface="Quattrocento Sans"/>
              <a:sym typeface="Quattrocento Sans"/>
            </a:endParaRPr>
          </a:p>
          <a:p>
            <a:pPr marL="171450" marR="0" lvl="0" indent="-171450" algn="just" rtl="0">
              <a:lnSpc>
                <a:spcPct val="115000"/>
              </a:lnSpc>
              <a:spcBef>
                <a:spcPts val="0"/>
              </a:spcBef>
              <a:spcAft>
                <a:spcPts val="0"/>
              </a:spcAft>
              <a:buClr>
                <a:schemeClr val="dk1"/>
              </a:buClr>
              <a:buSzPts val="1600"/>
              <a:buFont typeface="Quattrocento Sans"/>
              <a:buChar char="●"/>
            </a:pPr>
            <a:r>
              <a:rPr lang="en-US" sz="1600" b="0" i="0" u="none" strike="noStrike" cap="none" dirty="0" err="1">
                <a:solidFill>
                  <a:schemeClr val="dk1"/>
                </a:solidFill>
                <a:latin typeface="Quattrocento Sans"/>
                <a:ea typeface="Quattrocento Sans"/>
                <a:cs typeface="Quattrocento Sans"/>
                <a:sym typeface="Quattrocento Sans"/>
              </a:rPr>
              <a:t>EmployeeCount</a:t>
            </a:r>
            <a:endParaRPr sz="1600" b="0" i="0" u="none" strike="noStrike" cap="none" dirty="0">
              <a:solidFill>
                <a:schemeClr val="dk1"/>
              </a:solidFill>
              <a:latin typeface="Quattrocento Sans"/>
              <a:ea typeface="Quattrocento Sans"/>
              <a:cs typeface="Quattrocento Sans"/>
              <a:sym typeface="Quattrocento Sans"/>
            </a:endParaRPr>
          </a:p>
          <a:p>
            <a:pPr marL="171450" marR="0" lvl="0" indent="-171450" algn="l" rtl="0">
              <a:lnSpc>
                <a:spcPct val="115000"/>
              </a:lnSpc>
              <a:spcBef>
                <a:spcPts val="0"/>
              </a:spcBef>
              <a:spcAft>
                <a:spcPts val="0"/>
              </a:spcAft>
              <a:buClr>
                <a:schemeClr val="dk1"/>
              </a:buClr>
              <a:buSzPts val="1600"/>
              <a:buFont typeface="Quattrocento Sans"/>
              <a:buChar char="●"/>
            </a:pPr>
            <a:r>
              <a:rPr lang="en-US" sz="1600" b="0" i="0" u="none" strike="noStrike" cap="none" dirty="0" err="1">
                <a:solidFill>
                  <a:schemeClr val="dk1"/>
                </a:solidFill>
                <a:latin typeface="Quattrocento Sans"/>
                <a:ea typeface="Quattrocento Sans"/>
                <a:cs typeface="Quattrocento Sans"/>
                <a:sym typeface="Quattrocento Sans"/>
              </a:rPr>
              <a:t>StandardHours</a:t>
            </a:r>
            <a:endParaRPr sz="1600" b="0" i="0" u="none" strike="noStrike" cap="none" dirty="0">
              <a:solidFill>
                <a:schemeClr val="dk1"/>
              </a:solidFill>
              <a:latin typeface="Quattrocento Sans"/>
              <a:ea typeface="Quattrocento Sans"/>
              <a:cs typeface="Quattrocento Sans"/>
              <a:sym typeface="Quattrocento Sans"/>
            </a:endParaRPr>
          </a:p>
          <a:p>
            <a:pPr marL="171450" marR="0" lvl="0" indent="-171450" algn="l" rtl="0">
              <a:lnSpc>
                <a:spcPct val="115000"/>
              </a:lnSpc>
              <a:spcBef>
                <a:spcPts val="0"/>
              </a:spcBef>
              <a:spcAft>
                <a:spcPts val="0"/>
              </a:spcAft>
              <a:buClr>
                <a:schemeClr val="dk1"/>
              </a:buClr>
              <a:buSzPts val="1600"/>
              <a:buFont typeface="Quattrocento Sans"/>
              <a:buChar char="●"/>
            </a:pPr>
            <a:r>
              <a:rPr lang="en-US" sz="1600" b="0" i="0" u="none" strike="noStrike" cap="none" dirty="0">
                <a:solidFill>
                  <a:schemeClr val="dk1"/>
                </a:solidFill>
                <a:latin typeface="Quattrocento Sans"/>
                <a:ea typeface="Quattrocento Sans"/>
                <a:cs typeface="Quattrocento Sans"/>
                <a:sym typeface="Quattrocento Sans"/>
              </a:rPr>
              <a:t>Over18</a:t>
            </a:r>
            <a:endParaRPr sz="1600" b="0" i="0" u="none" strike="noStrike" cap="none" dirty="0">
              <a:solidFill>
                <a:schemeClr val="dk1"/>
              </a:solidFill>
              <a:latin typeface="Quattrocento Sans"/>
              <a:ea typeface="Quattrocento Sans"/>
              <a:cs typeface="Quattrocento Sans"/>
              <a:sym typeface="Quattrocento Sans"/>
            </a:endParaRPr>
          </a:p>
          <a:p>
            <a:pPr marL="171450" marR="0" lvl="0" indent="-171450" algn="l" rtl="0">
              <a:lnSpc>
                <a:spcPct val="115000"/>
              </a:lnSpc>
              <a:spcBef>
                <a:spcPts val="0"/>
              </a:spcBef>
              <a:spcAft>
                <a:spcPts val="0"/>
              </a:spcAft>
              <a:buClr>
                <a:schemeClr val="dk1"/>
              </a:buClr>
              <a:buSzPts val="1600"/>
              <a:buFont typeface="Quattrocento Sans"/>
              <a:buChar char="●"/>
            </a:pPr>
            <a:r>
              <a:rPr lang="en-US" sz="1600" b="0" i="0" u="none" strike="noStrike" cap="none" dirty="0" err="1">
                <a:solidFill>
                  <a:schemeClr val="dk1"/>
                </a:solidFill>
                <a:latin typeface="Quattrocento Sans"/>
                <a:ea typeface="Quattrocento Sans"/>
                <a:cs typeface="Quattrocento Sans"/>
                <a:sym typeface="Quattrocento Sans"/>
              </a:rPr>
              <a:t>EmployeeNumber</a:t>
            </a:r>
            <a:endParaRPr sz="1600" b="0" i="0" u="none" strike="noStrike" cap="none" dirty="0">
              <a:solidFill>
                <a:schemeClr val="dk1"/>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Clr>
                <a:srgbClr val="000000"/>
              </a:buClr>
              <a:buSzPts val="1600"/>
              <a:buFont typeface="Arial"/>
              <a:buNone/>
            </a:pPr>
            <a:endParaRPr sz="1600" b="1" i="0" u="none" strike="noStrike" cap="none" dirty="0">
              <a:solidFill>
                <a:srgbClr val="002060"/>
              </a:solidFill>
              <a:latin typeface="Quattrocento Sans"/>
              <a:ea typeface="Quattrocento Sans"/>
              <a:cs typeface="Quattrocento Sans"/>
              <a:sym typeface="Quattrocento Sans"/>
            </a:endParaRPr>
          </a:p>
        </p:txBody>
      </p:sp>
      <p:sp>
        <p:nvSpPr>
          <p:cNvPr id="273" name="Google Shape;273;p10"/>
          <p:cNvSpPr txBox="1"/>
          <p:nvPr/>
        </p:nvSpPr>
        <p:spPr>
          <a:xfrm>
            <a:off x="4662525" y="2303125"/>
            <a:ext cx="2722200" cy="750945"/>
          </a:xfrm>
          <a:prstGeom prst="rect">
            <a:avLst/>
          </a:prstGeom>
          <a:noFill/>
          <a:ln>
            <a:noFill/>
          </a:ln>
        </p:spPr>
        <p:txBody>
          <a:bodyPr spcFirstLastPara="1" wrap="square" lIns="91425" tIns="91425" rIns="91425" bIns="91425" anchor="t" anchorCtr="0">
            <a:spAutoFit/>
          </a:bodyPr>
          <a:lstStyle/>
          <a:p>
            <a:pPr marL="228600" marR="0" lvl="0" indent="-158750" algn="just" rtl="0">
              <a:lnSpc>
                <a:spcPct val="115000"/>
              </a:lnSpc>
              <a:spcBef>
                <a:spcPts val="0"/>
              </a:spcBef>
              <a:spcAft>
                <a:spcPts val="0"/>
              </a:spcAft>
              <a:buClr>
                <a:schemeClr val="dk1"/>
              </a:buClr>
              <a:buSzPts val="1600"/>
              <a:buFont typeface="Quattrocento Sans"/>
              <a:buChar char="●"/>
            </a:pPr>
            <a:r>
              <a:rPr lang="en-US" sz="1600" b="0" i="0" u="none" strike="noStrike" cap="none" dirty="0">
                <a:solidFill>
                  <a:schemeClr val="dk1"/>
                </a:solidFill>
                <a:latin typeface="Quattrocento Sans"/>
                <a:ea typeface="Quattrocento Sans"/>
                <a:cs typeface="Quattrocento Sans"/>
                <a:sym typeface="Quattrocento Sans"/>
              </a:rPr>
              <a:t>Outliers are removed using </a:t>
            </a:r>
            <a:r>
              <a:rPr lang="en-US" sz="1600" b="1" i="0" u="none" strike="noStrike" cap="none" dirty="0">
                <a:solidFill>
                  <a:schemeClr val="dk1"/>
                </a:solidFill>
                <a:latin typeface="Quattrocento Sans"/>
                <a:ea typeface="Quattrocento Sans"/>
                <a:cs typeface="Quattrocento Sans"/>
                <a:sym typeface="Quattrocento Sans"/>
              </a:rPr>
              <a:t>Z score &gt; 2.</a:t>
            </a:r>
            <a:endParaRPr sz="1600" b="1" i="0" u="none" strike="noStrike" cap="none" dirty="0">
              <a:solidFill>
                <a:srgbClr val="002060"/>
              </a:solidFill>
              <a:latin typeface="Quattrocento Sans"/>
              <a:ea typeface="Quattrocento Sans"/>
              <a:cs typeface="Quattrocento Sans"/>
              <a:sym typeface="Quattrocento Sans"/>
            </a:endParaRPr>
          </a:p>
        </p:txBody>
      </p:sp>
      <p:sp>
        <p:nvSpPr>
          <p:cNvPr id="274" name="Google Shape;274;p10"/>
          <p:cNvSpPr txBox="1"/>
          <p:nvPr/>
        </p:nvSpPr>
        <p:spPr>
          <a:xfrm>
            <a:off x="7648950" y="2303125"/>
            <a:ext cx="2599200" cy="3016180"/>
          </a:xfrm>
          <a:prstGeom prst="rect">
            <a:avLst/>
          </a:prstGeom>
          <a:noFill/>
          <a:ln>
            <a:noFill/>
          </a:ln>
        </p:spPr>
        <p:txBody>
          <a:bodyPr spcFirstLastPara="1" wrap="square" lIns="91425" tIns="91425" rIns="91425" bIns="91425" anchor="t" anchorCtr="0">
            <a:spAutoFit/>
          </a:bodyPr>
          <a:lstStyle/>
          <a:p>
            <a:pPr marL="171450" marR="0" lvl="0" indent="-158750" algn="l" rtl="0">
              <a:lnSpc>
                <a:spcPct val="115000"/>
              </a:lnSpc>
              <a:spcBef>
                <a:spcPts val="0"/>
              </a:spcBef>
              <a:spcAft>
                <a:spcPts val="0"/>
              </a:spcAft>
              <a:buClr>
                <a:schemeClr val="dk1"/>
              </a:buClr>
              <a:buSzPts val="1600"/>
              <a:buFont typeface="Quattrocento Sans"/>
              <a:buChar char="●"/>
            </a:pPr>
            <a:r>
              <a:rPr lang="en-US" sz="1600" b="1" i="0" u="none" strike="noStrike" cap="none" dirty="0">
                <a:solidFill>
                  <a:schemeClr val="dk1"/>
                </a:solidFill>
                <a:latin typeface="Quattrocento Sans"/>
                <a:ea typeface="Quattrocento Sans"/>
                <a:cs typeface="Quattrocento Sans"/>
                <a:sym typeface="Quattrocento Sans"/>
              </a:rPr>
              <a:t>Feature Encoding</a:t>
            </a:r>
            <a:endParaRPr sz="1600" b="1" i="0" u="none" strike="noStrike" cap="none" dirty="0">
              <a:solidFill>
                <a:schemeClr val="dk1"/>
              </a:solidFill>
              <a:latin typeface="Quattrocento Sans"/>
              <a:ea typeface="Quattrocento Sans"/>
              <a:cs typeface="Quattrocento Sans"/>
              <a:sym typeface="Quattrocento Sans"/>
            </a:endParaRPr>
          </a:p>
          <a:p>
            <a:pPr marL="0" marR="0" lvl="0" indent="0" algn="just" rtl="0">
              <a:lnSpc>
                <a:spcPct val="115000"/>
              </a:lnSpc>
              <a:spcBef>
                <a:spcPts val="0"/>
              </a:spcBef>
              <a:spcAft>
                <a:spcPts val="0"/>
              </a:spcAft>
              <a:buClr>
                <a:srgbClr val="000000"/>
              </a:buClr>
              <a:buSzPts val="1600"/>
              <a:buFont typeface="Arial"/>
              <a:buNone/>
            </a:pPr>
            <a:r>
              <a:rPr lang="en-US" sz="1600" b="0" i="0" u="none" strike="noStrike" cap="none" dirty="0">
                <a:solidFill>
                  <a:schemeClr val="dk1"/>
                </a:solidFill>
                <a:latin typeface="Quattrocento Sans"/>
                <a:ea typeface="Quattrocento Sans"/>
                <a:cs typeface="Quattrocento Sans"/>
                <a:sym typeface="Quattrocento Sans"/>
              </a:rPr>
              <a:t>Label Encoding : Attrition, </a:t>
            </a:r>
            <a:r>
              <a:rPr lang="en-US" sz="1600" b="0" i="0" u="none" strike="noStrike" cap="none" dirty="0" err="1">
                <a:solidFill>
                  <a:schemeClr val="dk1"/>
                </a:solidFill>
                <a:latin typeface="Quattrocento Sans"/>
                <a:ea typeface="Quattrocento Sans"/>
                <a:cs typeface="Quattrocento Sans"/>
                <a:sym typeface="Quattrocento Sans"/>
              </a:rPr>
              <a:t>OverTime</a:t>
            </a:r>
            <a:r>
              <a:rPr lang="en-US" sz="1600" b="0" i="0" u="none" strike="noStrike" cap="none" dirty="0">
                <a:solidFill>
                  <a:schemeClr val="dk1"/>
                </a:solidFill>
                <a:latin typeface="Quattrocento Sans"/>
                <a:ea typeface="Quattrocento Sans"/>
                <a:cs typeface="Quattrocento Sans"/>
                <a:sym typeface="Quattrocento Sans"/>
              </a:rPr>
              <a:t>, Gender, Business Travel</a:t>
            </a:r>
            <a:endParaRPr sz="1600" b="0" i="0" u="none" strike="noStrike" cap="none" dirty="0">
              <a:solidFill>
                <a:schemeClr val="dk1"/>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chemeClr val="dk1"/>
              </a:solidFill>
              <a:latin typeface="Quattrocento Sans"/>
              <a:ea typeface="Quattrocento Sans"/>
              <a:cs typeface="Quattrocento Sans"/>
              <a:sym typeface="Quattrocento Sans"/>
            </a:endParaRPr>
          </a:p>
          <a:p>
            <a:pPr marL="171450" marR="0" lvl="0" indent="-158750" algn="l" rtl="0">
              <a:lnSpc>
                <a:spcPct val="115000"/>
              </a:lnSpc>
              <a:spcBef>
                <a:spcPts val="0"/>
              </a:spcBef>
              <a:spcAft>
                <a:spcPts val="0"/>
              </a:spcAft>
              <a:buClr>
                <a:schemeClr val="dk1"/>
              </a:buClr>
              <a:buSzPts val="1600"/>
              <a:buFont typeface="Quattrocento Sans"/>
              <a:buChar char="●"/>
            </a:pPr>
            <a:r>
              <a:rPr lang="en-US" sz="1600" b="1" i="0" u="none" strike="noStrike" cap="none" dirty="0">
                <a:solidFill>
                  <a:schemeClr val="dk1"/>
                </a:solidFill>
                <a:latin typeface="Quattrocento Sans"/>
                <a:ea typeface="Quattrocento Sans"/>
                <a:cs typeface="Quattrocento Sans"/>
                <a:sym typeface="Quattrocento Sans"/>
              </a:rPr>
              <a:t>Feature Selection:</a:t>
            </a:r>
            <a:endParaRPr sz="1600" b="1" i="0" u="none" strike="noStrike" cap="none" dirty="0">
              <a:solidFill>
                <a:schemeClr val="dk1"/>
              </a:solidFill>
              <a:latin typeface="Quattrocento Sans"/>
              <a:ea typeface="Quattrocento Sans"/>
              <a:cs typeface="Quattrocento Sans"/>
              <a:sym typeface="Quattrocento Sans"/>
            </a:endParaRPr>
          </a:p>
          <a:p>
            <a:pPr marL="0" marR="0" lvl="0" indent="0" algn="just" rtl="0">
              <a:lnSpc>
                <a:spcPct val="115000"/>
              </a:lnSpc>
              <a:spcBef>
                <a:spcPts val="0"/>
              </a:spcBef>
              <a:spcAft>
                <a:spcPts val="0"/>
              </a:spcAft>
              <a:buClr>
                <a:srgbClr val="000000"/>
              </a:buClr>
              <a:buSzPts val="1600"/>
              <a:buFont typeface="Arial"/>
              <a:buNone/>
            </a:pPr>
            <a:r>
              <a:rPr lang="en-US" sz="1600" b="0" i="0" u="none" strike="noStrike" cap="none" dirty="0">
                <a:solidFill>
                  <a:schemeClr val="dk1"/>
                </a:solidFill>
                <a:latin typeface="Quattrocento Sans"/>
                <a:ea typeface="Quattrocento Sans"/>
                <a:cs typeface="Quattrocento Sans"/>
                <a:sym typeface="Quattrocento Sans"/>
              </a:rPr>
              <a:t>Removes redundant features and removes features with low correlation to Attrition</a:t>
            </a:r>
            <a:endParaRPr sz="1600" b="1" i="0" u="none" strike="noStrike" cap="none" dirty="0">
              <a:solidFill>
                <a:srgbClr val="002060"/>
              </a:solidFill>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g12510d3fe0b_1_200"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281" name="Google Shape;281;g12510d3fe0b_1_200"/>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2" name="Google Shape;282;g12510d3fe0b_1_200"/>
          <p:cNvSpPr txBox="1"/>
          <p:nvPr/>
        </p:nvSpPr>
        <p:spPr>
          <a:xfrm>
            <a:off x="733192" y="339361"/>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DATA </a:t>
            </a:r>
            <a:r>
              <a:rPr lang="en-US" sz="4000" b="1" i="0" u="none" strike="noStrike" cap="none">
                <a:solidFill>
                  <a:srgbClr val="002060"/>
                </a:solidFill>
                <a:latin typeface="Quattrocento Sans"/>
                <a:ea typeface="Quattrocento Sans"/>
                <a:cs typeface="Quattrocento Sans"/>
                <a:sym typeface="Quattrocento Sans"/>
              </a:rPr>
              <a:t>PREPROCESSING</a:t>
            </a:r>
            <a:endParaRPr sz="1400" b="0" i="0" u="none" strike="noStrike" cap="none">
              <a:solidFill>
                <a:srgbClr val="000000"/>
              </a:solidFill>
              <a:latin typeface="Arial"/>
              <a:ea typeface="Arial"/>
              <a:cs typeface="Arial"/>
              <a:sym typeface="Arial"/>
            </a:endParaRPr>
          </a:p>
        </p:txBody>
      </p:sp>
      <p:pic>
        <p:nvPicPr>
          <p:cNvPr id="283" name="Google Shape;283;g12510d3fe0b_1_200"/>
          <p:cNvPicPr preferRelativeResize="0"/>
          <p:nvPr/>
        </p:nvPicPr>
        <p:blipFill rotWithShape="1">
          <a:blip r:embed="rId4">
            <a:alphaModFix/>
          </a:blip>
          <a:srcRect/>
          <a:stretch/>
        </p:blipFill>
        <p:spPr>
          <a:xfrm>
            <a:off x="-517125" y="1256725"/>
            <a:ext cx="13226249" cy="5019675"/>
          </a:xfrm>
          <a:prstGeom prst="rect">
            <a:avLst/>
          </a:prstGeom>
          <a:noFill/>
          <a:ln>
            <a:noFill/>
          </a:ln>
        </p:spPr>
      </p:pic>
      <p:sp>
        <p:nvSpPr>
          <p:cNvPr id="284" name="Google Shape;284;g12510d3fe0b_1_200"/>
          <p:cNvSpPr txBox="1"/>
          <p:nvPr/>
        </p:nvSpPr>
        <p:spPr>
          <a:xfrm>
            <a:off x="1931800" y="2241550"/>
            <a:ext cx="2722200" cy="2733026"/>
          </a:xfrm>
          <a:prstGeom prst="rect">
            <a:avLst/>
          </a:prstGeom>
          <a:noFill/>
          <a:ln>
            <a:noFill/>
          </a:ln>
        </p:spPr>
        <p:txBody>
          <a:bodyPr spcFirstLastPara="1" wrap="square" lIns="91425" tIns="91425" rIns="91425" bIns="91425" anchor="t" anchorCtr="0">
            <a:spAutoFit/>
          </a:bodyPr>
          <a:lstStyle/>
          <a:p>
            <a:pPr marL="228600" marR="0" lvl="0" indent="-215900" algn="l" rtl="0">
              <a:lnSpc>
                <a:spcPct val="115000"/>
              </a:lnSpc>
              <a:spcBef>
                <a:spcPts val="0"/>
              </a:spcBef>
              <a:spcAft>
                <a:spcPts val="0"/>
              </a:spcAft>
              <a:buClr>
                <a:schemeClr val="dk1"/>
              </a:buClr>
              <a:buSzPts val="1600"/>
              <a:buFont typeface="Quattrocento Sans"/>
              <a:buAutoNum type="arabicPeriod"/>
            </a:pPr>
            <a:r>
              <a:rPr lang="en-US" sz="1600" b="1" i="0" u="none" strike="noStrike" cap="none" dirty="0">
                <a:solidFill>
                  <a:schemeClr val="dk1"/>
                </a:solidFill>
                <a:latin typeface="Quattrocento Sans"/>
                <a:ea typeface="Quattrocento Sans"/>
                <a:cs typeface="Quattrocento Sans"/>
                <a:sym typeface="Quattrocento Sans"/>
              </a:rPr>
              <a:t>Log Transform Feature:</a:t>
            </a:r>
            <a:endParaRPr sz="1600" b="1" i="0" u="none" strike="noStrike" cap="none" dirty="0">
              <a:solidFill>
                <a:schemeClr val="dk1"/>
              </a:solidFill>
              <a:latin typeface="Quattrocento Sans"/>
              <a:ea typeface="Quattrocento Sans"/>
              <a:cs typeface="Quattrocento Sans"/>
              <a:sym typeface="Quattrocento Sans"/>
            </a:endParaRPr>
          </a:p>
          <a:p>
            <a:pPr marL="457200" marR="0" lvl="0" indent="-330200" algn="just" rtl="0">
              <a:lnSpc>
                <a:spcPct val="115000"/>
              </a:lnSpc>
              <a:spcBef>
                <a:spcPts val="0"/>
              </a:spcBef>
              <a:spcAft>
                <a:spcPts val="0"/>
              </a:spcAft>
              <a:buClr>
                <a:schemeClr val="dk1"/>
              </a:buClr>
              <a:buSzPts val="1600"/>
              <a:buFont typeface="Quattrocento Sans"/>
              <a:buChar char="●"/>
            </a:pPr>
            <a:r>
              <a:rPr lang="en-US" sz="1600" b="0" i="0" u="none" strike="noStrike" cap="none" dirty="0" err="1">
                <a:solidFill>
                  <a:schemeClr val="dk1"/>
                </a:solidFill>
                <a:latin typeface="Quattrocento Sans"/>
                <a:ea typeface="Quattrocento Sans"/>
                <a:cs typeface="Quattrocento Sans"/>
                <a:sym typeface="Quattrocento Sans"/>
              </a:rPr>
              <a:t>MonthlyIncome</a:t>
            </a:r>
            <a:endParaRPr sz="1600" b="0" i="0" u="none" strike="noStrike" cap="none" dirty="0">
              <a:solidFill>
                <a:schemeClr val="dk1"/>
              </a:solidFill>
              <a:latin typeface="Quattrocento Sans"/>
              <a:ea typeface="Quattrocento Sans"/>
              <a:cs typeface="Quattrocento Sans"/>
              <a:sym typeface="Quattrocento Sans"/>
            </a:endParaRPr>
          </a:p>
          <a:p>
            <a:pPr marL="457200" marR="0" lvl="0" indent="-330200" algn="just" rtl="0">
              <a:lnSpc>
                <a:spcPct val="115000"/>
              </a:lnSpc>
              <a:spcBef>
                <a:spcPts val="0"/>
              </a:spcBef>
              <a:spcAft>
                <a:spcPts val="0"/>
              </a:spcAft>
              <a:buClr>
                <a:schemeClr val="dk1"/>
              </a:buClr>
              <a:buSzPts val="1600"/>
              <a:buFont typeface="Quattrocento Sans"/>
              <a:buChar char="●"/>
            </a:pPr>
            <a:r>
              <a:rPr lang="en-US" sz="1600" b="0" i="0" u="none" strike="noStrike" cap="none" dirty="0" err="1">
                <a:solidFill>
                  <a:schemeClr val="dk1"/>
                </a:solidFill>
                <a:latin typeface="Quattrocento Sans"/>
                <a:ea typeface="Quattrocento Sans"/>
                <a:cs typeface="Quattrocento Sans"/>
                <a:sym typeface="Quattrocento Sans"/>
              </a:rPr>
              <a:t>TotalWorkingYears</a:t>
            </a:r>
            <a:endParaRPr sz="1600" b="0" i="0" u="none" strike="noStrike" cap="none" dirty="0">
              <a:solidFill>
                <a:schemeClr val="dk1"/>
              </a:solidFill>
              <a:latin typeface="Quattrocento Sans"/>
              <a:ea typeface="Quattrocento Sans"/>
              <a:cs typeface="Quattrocento Sans"/>
              <a:sym typeface="Quattrocento Sans"/>
            </a:endParaRPr>
          </a:p>
          <a:p>
            <a:pPr marL="457200" marR="0" lvl="0" indent="-330200" algn="just" rtl="0">
              <a:lnSpc>
                <a:spcPct val="115000"/>
              </a:lnSpc>
              <a:spcBef>
                <a:spcPts val="0"/>
              </a:spcBef>
              <a:spcAft>
                <a:spcPts val="0"/>
              </a:spcAft>
              <a:buClr>
                <a:schemeClr val="dk1"/>
              </a:buClr>
              <a:buSzPts val="1600"/>
              <a:buFont typeface="Quattrocento Sans"/>
              <a:buChar char="●"/>
            </a:pPr>
            <a:r>
              <a:rPr lang="en-US" sz="1600" b="0" i="0" u="none" strike="noStrike" cap="none" dirty="0" err="1">
                <a:solidFill>
                  <a:schemeClr val="dk1"/>
                </a:solidFill>
                <a:latin typeface="Quattrocento Sans"/>
                <a:ea typeface="Quattrocento Sans"/>
                <a:cs typeface="Quattrocento Sans"/>
                <a:sym typeface="Quattrocento Sans"/>
              </a:rPr>
              <a:t>YearsAtCompany</a:t>
            </a:r>
            <a:endParaRPr sz="1600" b="0" i="0" u="none" strike="noStrike" cap="none" dirty="0">
              <a:solidFill>
                <a:schemeClr val="dk1"/>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Clr>
                <a:schemeClr val="dk1"/>
              </a:buClr>
              <a:buSzPts val="1100"/>
              <a:buFont typeface="Arial"/>
              <a:buNone/>
            </a:pPr>
            <a:endParaRPr sz="1600" b="0" i="0" u="none" strike="noStrike" cap="none" dirty="0">
              <a:solidFill>
                <a:schemeClr val="dk1"/>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None/>
            </a:pPr>
            <a:r>
              <a:rPr lang="en-US" sz="1600" b="1" dirty="0">
                <a:solidFill>
                  <a:schemeClr val="dk1"/>
                </a:solidFill>
                <a:latin typeface="Quattrocento Sans"/>
                <a:ea typeface="Quattrocento Sans"/>
                <a:cs typeface="Quattrocento Sans"/>
                <a:sym typeface="Quattrocento Sans"/>
              </a:rPr>
              <a:t>2. </a:t>
            </a:r>
            <a:r>
              <a:rPr lang="en-US" sz="1600" b="1" i="0" u="none" strike="noStrike" cap="none" dirty="0" err="1">
                <a:solidFill>
                  <a:schemeClr val="dk1"/>
                </a:solidFill>
                <a:latin typeface="Quattrocento Sans"/>
                <a:ea typeface="Quattrocento Sans"/>
                <a:cs typeface="Quattrocento Sans"/>
                <a:sym typeface="Quattrocento Sans"/>
              </a:rPr>
              <a:t>Normalisasi</a:t>
            </a:r>
            <a:endParaRPr sz="1600" b="1" i="0" u="none" strike="noStrike" cap="none" dirty="0">
              <a:solidFill>
                <a:schemeClr val="dk1"/>
              </a:solidFill>
              <a:latin typeface="Quattrocento Sans"/>
              <a:ea typeface="Quattrocento Sans"/>
              <a:cs typeface="Quattrocento Sans"/>
              <a:sym typeface="Quattrocento Sans"/>
            </a:endParaRPr>
          </a:p>
          <a:p>
            <a:pPr marL="0" marR="0" lvl="0" indent="0" algn="just" rtl="0">
              <a:lnSpc>
                <a:spcPct val="115000"/>
              </a:lnSpc>
              <a:spcBef>
                <a:spcPts val="0"/>
              </a:spcBef>
              <a:spcAft>
                <a:spcPts val="0"/>
              </a:spcAft>
              <a:buClr>
                <a:schemeClr val="dk1"/>
              </a:buClr>
              <a:buSzPts val="1100"/>
              <a:buFont typeface="Arial"/>
              <a:buNone/>
            </a:pPr>
            <a:r>
              <a:rPr lang="en-US" sz="1600" b="0" i="0" u="none" strike="noStrike" cap="none" dirty="0">
                <a:solidFill>
                  <a:schemeClr val="dk1"/>
                </a:solidFill>
                <a:latin typeface="Quattrocento Sans"/>
                <a:ea typeface="Quattrocento Sans"/>
                <a:cs typeface="Quattrocento Sans"/>
                <a:sym typeface="Quattrocento Sans"/>
              </a:rPr>
              <a:t>Normalize numerical data using </a:t>
            </a:r>
            <a:r>
              <a:rPr lang="en-US" sz="1600" b="0" i="0" u="none" strike="noStrike" cap="none" dirty="0" err="1">
                <a:solidFill>
                  <a:schemeClr val="dk1"/>
                </a:solidFill>
                <a:latin typeface="Quattrocento Sans"/>
                <a:ea typeface="Quattrocento Sans"/>
                <a:cs typeface="Quattrocento Sans"/>
                <a:sym typeface="Quattrocento Sans"/>
              </a:rPr>
              <a:t>StandardScaler</a:t>
            </a:r>
            <a:r>
              <a:rPr lang="en-US" sz="1600" b="0" i="0" u="none" strike="noStrike" cap="none" dirty="0">
                <a:solidFill>
                  <a:schemeClr val="dk1"/>
                </a:solidFill>
                <a:latin typeface="Quattrocento Sans"/>
                <a:ea typeface="Quattrocento Sans"/>
                <a:cs typeface="Quattrocento Sans"/>
                <a:sym typeface="Quattrocento Sans"/>
              </a:rPr>
              <a:t>.</a:t>
            </a:r>
            <a:endParaRPr sz="1600" b="0" i="0" u="none" strike="noStrike" cap="none" dirty="0">
              <a:solidFill>
                <a:schemeClr val="dk1"/>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chemeClr val="dk1"/>
              </a:solidFill>
              <a:latin typeface="Quattrocento Sans"/>
              <a:ea typeface="Quattrocento Sans"/>
              <a:cs typeface="Quattrocento Sans"/>
              <a:sym typeface="Quattrocento Sans"/>
            </a:endParaRPr>
          </a:p>
        </p:txBody>
      </p:sp>
      <p:sp>
        <p:nvSpPr>
          <p:cNvPr id="285" name="Google Shape;285;g12510d3fe0b_1_200"/>
          <p:cNvSpPr txBox="1"/>
          <p:nvPr/>
        </p:nvSpPr>
        <p:spPr>
          <a:xfrm>
            <a:off x="4662525" y="2303125"/>
            <a:ext cx="2722200" cy="2166717"/>
          </a:xfrm>
          <a:prstGeom prst="rect">
            <a:avLst/>
          </a:prstGeom>
          <a:noFill/>
          <a:ln>
            <a:noFill/>
          </a:ln>
        </p:spPr>
        <p:txBody>
          <a:bodyPr spcFirstLastPara="1" wrap="square" lIns="91425" tIns="91425" rIns="91425" bIns="91425" anchor="t" anchorCtr="0">
            <a:spAutoFit/>
          </a:bodyPr>
          <a:lstStyle/>
          <a:p>
            <a:pPr marL="171450" marR="0" lvl="0" indent="-158750" algn="just" rtl="0">
              <a:lnSpc>
                <a:spcPct val="115000"/>
              </a:lnSpc>
              <a:spcBef>
                <a:spcPts val="0"/>
              </a:spcBef>
              <a:spcAft>
                <a:spcPts val="0"/>
              </a:spcAft>
              <a:buClr>
                <a:schemeClr val="dk1"/>
              </a:buClr>
              <a:buSzPts val="1600"/>
              <a:buFont typeface="Quattrocento Sans"/>
              <a:buChar char="●"/>
            </a:pPr>
            <a:r>
              <a:rPr lang="en-US" sz="1600" b="0" i="0" u="none" strike="noStrike" cap="none" dirty="0">
                <a:solidFill>
                  <a:schemeClr val="dk1"/>
                </a:solidFill>
                <a:latin typeface="Quattrocento Sans"/>
                <a:ea typeface="Quattrocento Sans"/>
                <a:cs typeface="Quattrocento Sans"/>
                <a:sym typeface="Quattrocento Sans"/>
              </a:rPr>
              <a:t>Using </a:t>
            </a:r>
            <a:r>
              <a:rPr lang="en-US" sz="1600" b="1" i="0" u="none" strike="noStrike" cap="none" dirty="0">
                <a:solidFill>
                  <a:schemeClr val="dk1"/>
                </a:solidFill>
                <a:latin typeface="Quattrocento Sans"/>
                <a:ea typeface="Quattrocento Sans"/>
                <a:cs typeface="Quattrocento Sans"/>
                <a:sym typeface="Quattrocento Sans"/>
              </a:rPr>
              <a:t>Logistic Regression </a:t>
            </a:r>
            <a:r>
              <a:rPr lang="en-US" sz="1600" dirty="0">
                <a:solidFill>
                  <a:schemeClr val="dk1"/>
                </a:solidFill>
                <a:latin typeface="Quattrocento Sans"/>
                <a:ea typeface="Quattrocento Sans"/>
                <a:cs typeface="Quattrocento Sans"/>
                <a:sym typeface="Quattrocento Sans"/>
              </a:rPr>
              <a:t>a</a:t>
            </a:r>
            <a:r>
              <a:rPr lang="en-US" sz="1600" b="0" i="0" u="none" strike="noStrike" cap="none" dirty="0">
                <a:solidFill>
                  <a:schemeClr val="dk1"/>
                </a:solidFill>
                <a:latin typeface="Quattrocento Sans"/>
                <a:ea typeface="Quattrocento Sans"/>
                <a:cs typeface="Quattrocento Sans"/>
                <a:sym typeface="Quattrocento Sans"/>
              </a:rPr>
              <a:t>lgorithm with </a:t>
            </a:r>
            <a:r>
              <a:rPr lang="en-US" sz="1600" b="1" i="0" u="none" strike="noStrike" cap="none" dirty="0">
                <a:solidFill>
                  <a:schemeClr val="dk1"/>
                </a:solidFill>
                <a:latin typeface="Quattrocento Sans"/>
                <a:ea typeface="Quattrocento Sans"/>
                <a:cs typeface="Quattrocento Sans"/>
                <a:sym typeface="Quattrocento Sans"/>
              </a:rPr>
              <a:t>Random Oversampling.</a:t>
            </a:r>
          </a:p>
          <a:p>
            <a:pPr marL="12700" marR="0" lvl="0" algn="just" rtl="0">
              <a:lnSpc>
                <a:spcPct val="115000"/>
              </a:lnSpc>
              <a:spcBef>
                <a:spcPts val="0"/>
              </a:spcBef>
              <a:spcAft>
                <a:spcPts val="0"/>
              </a:spcAft>
              <a:buClr>
                <a:schemeClr val="dk1"/>
              </a:buClr>
              <a:buSzPts val="1600"/>
            </a:pPr>
            <a:endParaRPr sz="1600" b="1" i="0" u="none" strike="noStrike" cap="none" dirty="0">
              <a:solidFill>
                <a:schemeClr val="dk1"/>
              </a:solidFill>
              <a:latin typeface="Quattrocento Sans"/>
              <a:ea typeface="Quattrocento Sans"/>
              <a:cs typeface="Quattrocento Sans"/>
              <a:sym typeface="Quattrocento Sans"/>
            </a:endParaRPr>
          </a:p>
          <a:p>
            <a:pPr marL="171450" marR="0" lvl="0" indent="-158750" algn="just" rtl="0">
              <a:lnSpc>
                <a:spcPct val="115000"/>
              </a:lnSpc>
              <a:spcBef>
                <a:spcPts val="0"/>
              </a:spcBef>
              <a:spcAft>
                <a:spcPts val="0"/>
              </a:spcAft>
              <a:buClr>
                <a:schemeClr val="dk1"/>
              </a:buClr>
              <a:buSzPts val="1600"/>
              <a:buFont typeface="Quattrocento Sans"/>
              <a:buChar char="●"/>
            </a:pPr>
            <a:r>
              <a:rPr lang="en-US" sz="1600" b="0" i="0" u="none" strike="noStrike" cap="none" dirty="0">
                <a:solidFill>
                  <a:schemeClr val="dk1"/>
                </a:solidFill>
                <a:latin typeface="Quattrocento Sans"/>
                <a:ea typeface="Quattrocento Sans"/>
                <a:cs typeface="Quattrocento Sans"/>
                <a:sym typeface="Quattrocento Sans"/>
              </a:rPr>
              <a:t>Metrics used </a:t>
            </a:r>
            <a:r>
              <a:rPr lang="en-US" sz="1600" b="1" i="0" u="none" strike="noStrike" cap="none" dirty="0">
                <a:solidFill>
                  <a:schemeClr val="dk1"/>
                </a:solidFill>
                <a:latin typeface="Quattrocento Sans"/>
                <a:ea typeface="Quattrocento Sans"/>
                <a:cs typeface="Quattrocento Sans"/>
                <a:sym typeface="Quattrocento Sans"/>
              </a:rPr>
              <a:t>Recall</a:t>
            </a:r>
            <a:r>
              <a:rPr lang="en-US" sz="1600" b="0" i="0" u="none" strike="noStrike" cap="none" dirty="0">
                <a:solidFill>
                  <a:schemeClr val="dk1"/>
                </a:solidFill>
                <a:latin typeface="Quattrocento Sans"/>
                <a:ea typeface="Quattrocento Sans"/>
                <a:cs typeface="Quattrocento Sans"/>
                <a:sym typeface="Quattrocento Sans"/>
              </a:rPr>
              <a:t> and </a:t>
            </a:r>
            <a:r>
              <a:rPr lang="en-US" sz="1600" b="1" i="0" u="none" strike="noStrike" cap="none" dirty="0">
                <a:solidFill>
                  <a:schemeClr val="dk1"/>
                </a:solidFill>
                <a:latin typeface="Quattrocento Sans"/>
                <a:ea typeface="Quattrocento Sans"/>
                <a:cs typeface="Quattrocento Sans"/>
                <a:sym typeface="Quattrocento Sans"/>
              </a:rPr>
              <a:t>ROC-AUC.</a:t>
            </a:r>
            <a:endParaRPr sz="1600" b="1" i="0" u="none" strike="noStrike" cap="none" dirty="0">
              <a:solidFill>
                <a:schemeClr val="dk1"/>
              </a:solidFill>
              <a:latin typeface="Quattrocento Sans"/>
              <a:ea typeface="Quattrocento Sans"/>
              <a:cs typeface="Quattrocento Sans"/>
              <a:sym typeface="Quattrocento Sans"/>
            </a:endParaRPr>
          </a:p>
          <a:p>
            <a:pPr marL="0" marR="0" lvl="0" indent="0" algn="l" rtl="0">
              <a:lnSpc>
                <a:spcPct val="115000"/>
              </a:lnSpc>
              <a:spcBef>
                <a:spcPts val="0"/>
              </a:spcBef>
              <a:spcAft>
                <a:spcPts val="0"/>
              </a:spcAft>
              <a:buClr>
                <a:srgbClr val="000000"/>
              </a:buClr>
              <a:buSzPts val="1600"/>
              <a:buFont typeface="Arial"/>
              <a:buNone/>
            </a:pPr>
            <a:endParaRPr sz="1600" b="0" i="0" u="none" strike="noStrike" cap="none" dirty="0">
              <a:solidFill>
                <a:schemeClr val="dk1"/>
              </a:solidFill>
              <a:latin typeface="Quattrocento Sans"/>
              <a:ea typeface="Quattrocento Sans"/>
              <a:cs typeface="Quattrocento Sans"/>
              <a:sym typeface="Quattrocento Sans"/>
            </a:endParaRPr>
          </a:p>
        </p:txBody>
      </p:sp>
      <p:sp>
        <p:nvSpPr>
          <p:cNvPr id="286" name="Google Shape;286;g12510d3fe0b_1_200"/>
          <p:cNvSpPr txBox="1"/>
          <p:nvPr/>
        </p:nvSpPr>
        <p:spPr>
          <a:xfrm>
            <a:off x="7648950" y="2303125"/>
            <a:ext cx="2599200" cy="750945"/>
          </a:xfrm>
          <a:prstGeom prst="rect">
            <a:avLst/>
          </a:prstGeom>
          <a:noFill/>
          <a:ln>
            <a:noFill/>
          </a:ln>
        </p:spPr>
        <p:txBody>
          <a:bodyPr spcFirstLastPara="1" wrap="square" lIns="91425" tIns="91425" rIns="91425" bIns="91425" anchor="t" anchorCtr="0">
            <a:spAutoFit/>
          </a:bodyPr>
          <a:lstStyle/>
          <a:p>
            <a:pPr marL="0" marR="0" lvl="0" indent="0" algn="just" rtl="0">
              <a:lnSpc>
                <a:spcPct val="115000"/>
              </a:lnSpc>
              <a:spcBef>
                <a:spcPts val="0"/>
              </a:spcBef>
              <a:spcAft>
                <a:spcPts val="0"/>
              </a:spcAft>
              <a:buClr>
                <a:srgbClr val="000000"/>
              </a:buClr>
              <a:buSzPts val="1600"/>
              <a:buFont typeface="Arial"/>
              <a:buNone/>
            </a:pPr>
            <a:r>
              <a:rPr lang="en-US" sz="1600" b="0" i="0" u="none" strike="noStrike" cap="none" dirty="0">
                <a:solidFill>
                  <a:schemeClr val="dk1"/>
                </a:solidFill>
                <a:latin typeface="Quattrocento Sans"/>
                <a:ea typeface="Quattrocento Sans"/>
                <a:cs typeface="Quattrocento Sans"/>
                <a:sym typeface="Quattrocento Sans"/>
              </a:rPr>
              <a:t>Evaluate the model and Feature Importance.</a:t>
            </a:r>
            <a:endParaRPr sz="1600" b="0" i="0" u="none" strike="noStrike" cap="none" dirty="0">
              <a:solidFill>
                <a:schemeClr val="dk1"/>
              </a:solidFill>
              <a:latin typeface="Quattrocento Sans"/>
              <a:ea typeface="Quattrocento Sans"/>
              <a:cs typeface="Quattrocento Sans"/>
              <a:sym typeface="Quattrocento Sans"/>
            </a:endParaRPr>
          </a:p>
        </p:txBody>
      </p:sp>
      <p:sp>
        <p:nvSpPr>
          <p:cNvPr id="287" name="Google Shape;287;g12510d3fe0b_1_200"/>
          <p:cNvSpPr txBox="1"/>
          <p:nvPr/>
        </p:nvSpPr>
        <p:spPr>
          <a:xfrm>
            <a:off x="2030275" y="1478650"/>
            <a:ext cx="2328300" cy="747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n-US" sz="1700" b="1" i="0" u="none" strike="noStrike" cap="none">
                <a:solidFill>
                  <a:srgbClr val="002060"/>
                </a:solidFill>
                <a:latin typeface="Quattrocento Sans"/>
                <a:ea typeface="Quattrocento Sans"/>
                <a:cs typeface="Quattrocento Sans"/>
                <a:sym typeface="Quattrocento Sans"/>
              </a:rPr>
              <a:t>Feature Transformation</a:t>
            </a:r>
            <a:endParaRPr sz="1700" b="1" i="0" u="none" strike="noStrike" cap="none">
              <a:solidFill>
                <a:srgbClr val="002060"/>
              </a:solidFill>
              <a:latin typeface="Quattrocento Sans"/>
              <a:ea typeface="Quattrocento Sans"/>
              <a:cs typeface="Quattrocento Sans"/>
              <a:sym typeface="Quattrocento Sans"/>
            </a:endParaRPr>
          </a:p>
        </p:txBody>
      </p:sp>
      <p:sp>
        <p:nvSpPr>
          <p:cNvPr id="288" name="Google Shape;288;g12510d3fe0b_1_200"/>
          <p:cNvSpPr txBox="1"/>
          <p:nvPr/>
        </p:nvSpPr>
        <p:spPr>
          <a:xfrm>
            <a:off x="5097150" y="1566575"/>
            <a:ext cx="19977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n-US" sz="1700" b="1" i="0" u="none" strike="noStrike" cap="none">
                <a:solidFill>
                  <a:srgbClr val="002060"/>
                </a:solidFill>
                <a:latin typeface="Quattrocento Sans"/>
                <a:ea typeface="Quattrocento Sans"/>
                <a:cs typeface="Quattrocento Sans"/>
                <a:sym typeface="Quattrocento Sans"/>
              </a:rPr>
              <a:t>Modeling</a:t>
            </a:r>
            <a:endParaRPr sz="1700" b="1" i="0" u="none" strike="noStrike" cap="none">
              <a:solidFill>
                <a:srgbClr val="002060"/>
              </a:solidFill>
              <a:latin typeface="Quattrocento Sans"/>
              <a:ea typeface="Quattrocento Sans"/>
              <a:cs typeface="Quattrocento Sans"/>
              <a:sym typeface="Quattrocento Sans"/>
            </a:endParaRPr>
          </a:p>
        </p:txBody>
      </p:sp>
      <p:sp>
        <p:nvSpPr>
          <p:cNvPr id="289" name="Google Shape;289;g12510d3fe0b_1_200"/>
          <p:cNvSpPr txBox="1"/>
          <p:nvPr/>
        </p:nvSpPr>
        <p:spPr>
          <a:xfrm>
            <a:off x="7949700" y="1478650"/>
            <a:ext cx="1997700" cy="4464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1700"/>
              <a:buFont typeface="Arial"/>
              <a:buNone/>
            </a:pPr>
            <a:r>
              <a:rPr lang="en-US" sz="1700" b="1" i="0" u="none" strike="noStrike" cap="none">
                <a:solidFill>
                  <a:srgbClr val="002060"/>
                </a:solidFill>
                <a:latin typeface="Quattrocento Sans"/>
                <a:ea typeface="Quattrocento Sans"/>
                <a:cs typeface="Quattrocento Sans"/>
                <a:sym typeface="Quattrocento Sans"/>
              </a:rPr>
              <a:t>Evaluasi</a:t>
            </a:r>
            <a:endParaRPr sz="1700" b="1" i="0" u="none" strike="noStrike" cap="none">
              <a:solidFill>
                <a:srgbClr val="002060"/>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295" name="Google Shape;295;p11"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296" name="Google Shape;296;p11"/>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7" name="Google Shape;297;p11"/>
          <p:cNvSpPr txBox="1"/>
          <p:nvPr/>
        </p:nvSpPr>
        <p:spPr>
          <a:xfrm>
            <a:off x="733192" y="339361"/>
            <a:ext cx="8321908"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PREDICTIVE </a:t>
            </a:r>
            <a:r>
              <a:rPr lang="en-US" sz="4000" b="1" i="0" u="none" strike="noStrike" cap="none">
                <a:solidFill>
                  <a:srgbClr val="002060"/>
                </a:solidFill>
                <a:latin typeface="Quattrocento Sans"/>
                <a:ea typeface="Quattrocento Sans"/>
                <a:cs typeface="Quattrocento Sans"/>
                <a:sym typeface="Quattrocento Sans"/>
              </a:rPr>
              <a:t>MODELING</a:t>
            </a:r>
            <a:endParaRPr sz="1400" b="0" i="0" u="none" strike="noStrike" cap="none">
              <a:solidFill>
                <a:srgbClr val="000000"/>
              </a:solidFill>
              <a:latin typeface="Arial"/>
              <a:ea typeface="Arial"/>
              <a:cs typeface="Arial"/>
              <a:sym typeface="Arial"/>
            </a:endParaRPr>
          </a:p>
        </p:txBody>
      </p:sp>
      <p:sp>
        <p:nvSpPr>
          <p:cNvPr id="298" name="Google Shape;298;p11"/>
          <p:cNvSpPr txBox="1"/>
          <p:nvPr/>
        </p:nvSpPr>
        <p:spPr>
          <a:xfrm>
            <a:off x="993225" y="5571175"/>
            <a:ext cx="5091900" cy="923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dirty="0">
                <a:solidFill>
                  <a:schemeClr val="dk1"/>
                </a:solidFill>
                <a:latin typeface="Quattrocento Sans"/>
                <a:ea typeface="Quattrocento Sans"/>
                <a:cs typeface="Quattrocento Sans"/>
                <a:sym typeface="Quattrocento Sans"/>
              </a:rPr>
              <a:t>Random Oversampling, SMOTE</a:t>
            </a:r>
            <a:endParaRPr sz="1600" b="1" i="0" u="none" strike="noStrike" cap="none" dirty="0">
              <a:solidFill>
                <a:schemeClr val="dk1"/>
              </a:solidFill>
              <a:latin typeface="Quattrocento Sans"/>
              <a:ea typeface="Quattrocento Sans"/>
              <a:cs typeface="Quattrocento Sans"/>
              <a:sym typeface="Quattrocento Sans"/>
            </a:endParaRPr>
          </a:p>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chemeClr val="dk1"/>
                </a:solidFill>
                <a:latin typeface="Quattrocento Sans"/>
                <a:ea typeface="Quattrocento Sans"/>
                <a:cs typeface="Quattrocento Sans"/>
                <a:sym typeface="Quattrocento Sans"/>
              </a:rPr>
              <a:t>The method in converting the minority sample into as many as the majority sample. </a:t>
            </a:r>
            <a:endParaRPr sz="1600" b="0" i="0" u="none" strike="noStrike" cap="none" dirty="0">
              <a:solidFill>
                <a:schemeClr val="dk1"/>
              </a:solidFill>
              <a:latin typeface="Quattrocento Sans"/>
              <a:ea typeface="Quattrocento Sans"/>
              <a:cs typeface="Quattrocento Sans"/>
              <a:sym typeface="Quattrocento Sans"/>
            </a:endParaRPr>
          </a:p>
        </p:txBody>
      </p:sp>
      <p:sp>
        <p:nvSpPr>
          <p:cNvPr id="299" name="Google Shape;299;p11"/>
          <p:cNvSpPr txBox="1"/>
          <p:nvPr/>
        </p:nvSpPr>
        <p:spPr>
          <a:xfrm>
            <a:off x="6409925" y="5571200"/>
            <a:ext cx="5091900" cy="923400"/>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00000"/>
              </a:lnSpc>
              <a:spcBef>
                <a:spcPts val="0"/>
              </a:spcBef>
              <a:spcAft>
                <a:spcPts val="0"/>
              </a:spcAft>
              <a:buClr>
                <a:schemeClr val="dk1"/>
              </a:buClr>
              <a:buSzPts val="1600"/>
              <a:buFont typeface="Quattrocento Sans"/>
              <a:buChar char="●"/>
            </a:pPr>
            <a:r>
              <a:rPr lang="en-US" sz="1600" b="1" i="0" u="none" strike="noStrike" cap="none" dirty="0">
                <a:solidFill>
                  <a:schemeClr val="dk1"/>
                </a:solidFill>
                <a:latin typeface="Quattrocento Sans"/>
                <a:ea typeface="Quattrocento Sans"/>
                <a:cs typeface="Quattrocento Sans"/>
                <a:sym typeface="Quattrocento Sans"/>
              </a:rPr>
              <a:t>Tuning Hyperparameter</a:t>
            </a:r>
          </a:p>
          <a:p>
            <a:pPr marL="457200" marR="0" lvl="0" indent="-330200" algn="just" rtl="0">
              <a:lnSpc>
                <a:spcPct val="100000"/>
              </a:lnSpc>
              <a:spcBef>
                <a:spcPts val="0"/>
              </a:spcBef>
              <a:spcAft>
                <a:spcPts val="0"/>
              </a:spcAft>
              <a:buClr>
                <a:schemeClr val="dk1"/>
              </a:buClr>
              <a:buSzPts val="1600"/>
              <a:buFont typeface="Quattrocento Sans"/>
              <a:buChar char="●"/>
            </a:pPr>
            <a:r>
              <a:rPr lang="en-US" sz="1600" b="1" i="0" u="none" strike="noStrike" cap="none" dirty="0">
                <a:solidFill>
                  <a:schemeClr val="dk1"/>
                </a:solidFill>
                <a:latin typeface="Quattrocento Sans"/>
                <a:ea typeface="Quattrocento Sans"/>
                <a:cs typeface="Quattrocento Sans"/>
                <a:sym typeface="Quattrocento Sans"/>
              </a:rPr>
              <a:t>Metric 1 : Recall</a:t>
            </a:r>
          </a:p>
          <a:p>
            <a:pPr marL="457200" marR="0" lvl="0" indent="-330200" algn="just" rtl="0">
              <a:lnSpc>
                <a:spcPct val="100000"/>
              </a:lnSpc>
              <a:spcBef>
                <a:spcPts val="0"/>
              </a:spcBef>
              <a:spcAft>
                <a:spcPts val="0"/>
              </a:spcAft>
              <a:buClr>
                <a:schemeClr val="dk1"/>
              </a:buClr>
              <a:buSzPts val="1600"/>
              <a:buFont typeface="Quattrocento Sans"/>
              <a:buChar char="●"/>
            </a:pPr>
            <a:r>
              <a:rPr lang="en-US" sz="1600" b="1" i="0" u="none" strike="noStrike" cap="none" dirty="0">
                <a:solidFill>
                  <a:schemeClr val="dk1"/>
                </a:solidFill>
                <a:latin typeface="Quattrocento Sans"/>
                <a:ea typeface="Quattrocento Sans"/>
                <a:cs typeface="Quattrocento Sans"/>
                <a:sym typeface="Quattrocento Sans"/>
              </a:rPr>
              <a:t>Metric 2 : ROC - AUC</a:t>
            </a:r>
            <a:endParaRPr sz="1600" b="1" i="0" u="none" strike="noStrike" cap="none" dirty="0">
              <a:solidFill>
                <a:schemeClr val="dk1"/>
              </a:solidFill>
              <a:latin typeface="Quattrocento Sans"/>
              <a:ea typeface="Quattrocento Sans"/>
              <a:cs typeface="Quattrocento Sans"/>
              <a:sym typeface="Quattrocento Sans"/>
            </a:endParaRPr>
          </a:p>
        </p:txBody>
      </p:sp>
      <p:sp>
        <p:nvSpPr>
          <p:cNvPr id="300" name="Google Shape;300;p11"/>
          <p:cNvSpPr txBox="1"/>
          <p:nvPr/>
        </p:nvSpPr>
        <p:spPr>
          <a:xfrm>
            <a:off x="733142" y="881086"/>
            <a:ext cx="83220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2060"/>
                </a:solidFill>
                <a:latin typeface="Quattrocento Sans"/>
                <a:ea typeface="Quattrocento Sans"/>
                <a:cs typeface="Quattrocento Sans"/>
                <a:sym typeface="Quattrocento Sans"/>
              </a:rPr>
              <a:t>Machine Learning</a:t>
            </a:r>
            <a:endParaRPr sz="1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AD617961-7024-4946-BB34-BE34D3F37CE5}"/>
              </a:ext>
            </a:extLst>
          </p:cNvPr>
          <p:cNvPicPr>
            <a:picLocks noChangeAspect="1"/>
          </p:cNvPicPr>
          <p:nvPr/>
        </p:nvPicPr>
        <p:blipFill>
          <a:blip r:embed="rId4"/>
          <a:stretch>
            <a:fillRect/>
          </a:stretch>
        </p:blipFill>
        <p:spPr>
          <a:xfrm>
            <a:off x="1461066" y="1279880"/>
            <a:ext cx="9269867" cy="429823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11" name="Google Shape;336;g124bb47fa7e_1_11" descr="182,277 Forex Wallpaper Stock Photos and Images - 123RF">
            <a:extLst>
              <a:ext uri="{FF2B5EF4-FFF2-40B4-BE49-F238E27FC236}">
                <a16:creationId xmlns:a16="http://schemas.microsoft.com/office/drawing/2014/main" id="{E26EC7A1-5DAA-4A49-A545-D89AE25D5F85}"/>
              </a:ext>
            </a:extLst>
          </p:cNvPr>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12" name="Google Shape;337;g124bb47fa7e_1_11">
            <a:extLst>
              <a:ext uri="{FF2B5EF4-FFF2-40B4-BE49-F238E27FC236}">
                <a16:creationId xmlns:a16="http://schemas.microsoft.com/office/drawing/2014/main" id="{2108334E-AAA7-4456-83F3-DD5493E13CB3}"/>
              </a:ext>
            </a:extLst>
          </p:cNvPr>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800" dirty="0">
              <a:solidFill>
                <a:schemeClr val="lt1"/>
              </a:solidFill>
              <a:latin typeface="Calibri"/>
              <a:ea typeface="Calibri"/>
              <a:cs typeface="Calibri"/>
              <a:sym typeface="Calibri"/>
            </a:endParaRPr>
          </a:p>
        </p:txBody>
      </p:sp>
      <p:sp>
        <p:nvSpPr>
          <p:cNvPr id="308" name="Google Shape;308;g1220bdf0a6c_1_2"/>
          <p:cNvSpPr txBox="1"/>
          <p:nvPr/>
        </p:nvSpPr>
        <p:spPr>
          <a:xfrm>
            <a:off x="8118525" y="3553925"/>
            <a:ext cx="3420900" cy="11697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dirty="0">
                <a:solidFill>
                  <a:srgbClr val="C00000"/>
                </a:solidFill>
                <a:latin typeface="Quattrocento Sans"/>
                <a:ea typeface="Quattrocento Sans"/>
                <a:cs typeface="Quattrocento Sans"/>
                <a:sym typeface="Quattrocento Sans"/>
              </a:rPr>
              <a:t>False Negative:</a:t>
            </a:r>
            <a:r>
              <a:rPr lang="en-US" sz="1600" b="0" i="0" u="none" strike="noStrike" cap="none" dirty="0">
                <a:solidFill>
                  <a:srgbClr val="000000"/>
                </a:solidFill>
                <a:latin typeface="Quattrocento Sans"/>
                <a:ea typeface="Quattrocento Sans"/>
                <a:cs typeface="Quattrocento Sans"/>
                <a:sym typeface="Quattrocento Sans"/>
              </a:rPr>
              <a:t> Prediction results of employees staying in the company but in fact employees leave the company,</a:t>
            </a:r>
            <a:endParaRPr sz="1600" b="0" i="0" u="none" strike="noStrike" cap="none" dirty="0">
              <a:solidFill>
                <a:srgbClr val="000000"/>
              </a:solidFill>
              <a:latin typeface="Quattrocento Sans"/>
              <a:ea typeface="Quattrocento Sans"/>
              <a:cs typeface="Quattrocento Sans"/>
              <a:sym typeface="Quattrocento Sans"/>
            </a:endParaRPr>
          </a:p>
        </p:txBody>
      </p:sp>
      <p:sp>
        <p:nvSpPr>
          <p:cNvPr id="309" name="Google Shape;309;g1220bdf0a6c_1_2"/>
          <p:cNvSpPr txBox="1"/>
          <p:nvPr/>
        </p:nvSpPr>
        <p:spPr>
          <a:xfrm>
            <a:off x="8118525" y="2134350"/>
            <a:ext cx="3420900" cy="10158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800"/>
              <a:buFont typeface="Arial"/>
              <a:buNone/>
            </a:pPr>
            <a:r>
              <a:rPr lang="en-US" sz="1800" b="1" i="0" u="none" strike="noStrike" cap="none" dirty="0">
                <a:solidFill>
                  <a:srgbClr val="000000"/>
                </a:solidFill>
                <a:latin typeface="Quattrocento Sans"/>
                <a:ea typeface="Quattrocento Sans"/>
                <a:cs typeface="Quattrocento Sans"/>
                <a:sym typeface="Quattrocento Sans"/>
              </a:rPr>
              <a:t>Focusing on predictive models that are best at reducing </a:t>
            </a:r>
            <a:r>
              <a:rPr lang="en-US" sz="1800" b="1" i="0" u="none" strike="noStrike" cap="none" dirty="0">
                <a:solidFill>
                  <a:srgbClr val="C00000"/>
                </a:solidFill>
                <a:latin typeface="Quattrocento Sans"/>
                <a:ea typeface="Quattrocento Sans"/>
                <a:cs typeface="Quattrocento Sans"/>
                <a:sym typeface="Quattrocento Sans"/>
              </a:rPr>
              <a:t>false negatives.</a:t>
            </a:r>
            <a:endParaRPr sz="1800" b="1" i="0" u="none" strike="noStrike" cap="none" dirty="0">
              <a:solidFill>
                <a:srgbClr val="C00000"/>
              </a:solidFill>
              <a:latin typeface="Quattrocento Sans"/>
              <a:ea typeface="Quattrocento Sans"/>
              <a:cs typeface="Quattrocento Sans"/>
              <a:sym typeface="Quattrocento Sans"/>
            </a:endParaRPr>
          </a:p>
        </p:txBody>
      </p:sp>
      <p:sp>
        <p:nvSpPr>
          <p:cNvPr id="310" name="Google Shape;310;g1220bdf0a6c_1_2"/>
          <p:cNvSpPr txBox="1"/>
          <p:nvPr/>
        </p:nvSpPr>
        <p:spPr>
          <a:xfrm>
            <a:off x="733192" y="339361"/>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PREDICTIVE </a:t>
            </a:r>
            <a:r>
              <a:rPr lang="en-US" sz="4000" b="1" i="0" u="none" strike="noStrike" cap="none">
                <a:solidFill>
                  <a:srgbClr val="002060"/>
                </a:solidFill>
                <a:latin typeface="Quattrocento Sans"/>
                <a:ea typeface="Quattrocento Sans"/>
                <a:cs typeface="Quattrocento Sans"/>
                <a:sym typeface="Quattrocento Sans"/>
              </a:rPr>
              <a:t>MODELING</a:t>
            </a:r>
            <a:endParaRPr sz="1400" b="0" i="0" u="none" strike="noStrike" cap="none">
              <a:solidFill>
                <a:srgbClr val="000000"/>
              </a:solidFill>
              <a:latin typeface="Arial"/>
              <a:ea typeface="Arial"/>
              <a:cs typeface="Arial"/>
              <a:sym typeface="Arial"/>
            </a:endParaRPr>
          </a:p>
        </p:txBody>
      </p:sp>
      <p:sp>
        <p:nvSpPr>
          <p:cNvPr id="311" name="Google Shape;311;g1220bdf0a6c_1_2"/>
          <p:cNvSpPr txBox="1"/>
          <p:nvPr/>
        </p:nvSpPr>
        <p:spPr>
          <a:xfrm>
            <a:off x="733192" y="954961"/>
            <a:ext cx="83220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a:solidFill>
                  <a:srgbClr val="002060"/>
                </a:solidFill>
                <a:latin typeface="Quattrocento Sans"/>
                <a:ea typeface="Quattrocento Sans"/>
                <a:cs typeface="Quattrocento Sans"/>
                <a:sym typeface="Quattrocento Sans"/>
              </a:rPr>
              <a:t>Confusion Matrix</a:t>
            </a:r>
            <a:endParaRPr sz="100" b="0" i="0" u="none" strike="noStrike" cap="none">
              <a:solidFill>
                <a:srgbClr val="000000"/>
              </a:solidFill>
              <a:latin typeface="Arial"/>
              <a:ea typeface="Arial"/>
              <a:cs typeface="Arial"/>
              <a:sym typeface="Arial"/>
            </a:endParaRPr>
          </a:p>
        </p:txBody>
      </p:sp>
      <p:pic>
        <p:nvPicPr>
          <p:cNvPr id="1026" name="Picture 2">
            <a:extLst>
              <a:ext uri="{FF2B5EF4-FFF2-40B4-BE49-F238E27FC236}">
                <a16:creationId xmlns:a16="http://schemas.microsoft.com/office/drawing/2014/main" id="{ACB4482D-3BA7-4244-B2D4-35FE546068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261" y="1431942"/>
            <a:ext cx="5195427" cy="5180915"/>
          </a:xfrm>
          <a:prstGeom prst="rect">
            <a:avLst/>
          </a:prstGeom>
          <a:noFill/>
          <a:extLst>
            <a:ext uri="{909E8E84-426E-40DD-AFC4-6F175D3DCCD1}">
              <a14:hiddenFill xmlns:a14="http://schemas.microsoft.com/office/drawing/2010/main">
                <a:solidFill>
                  <a:srgbClr val="FFFFFF"/>
                </a:solidFill>
              </a14:hiddenFill>
            </a:ext>
          </a:extLst>
        </p:spPr>
      </p:pic>
      <p:sp>
        <p:nvSpPr>
          <p:cNvPr id="312" name="Google Shape;312;g1220bdf0a6c_1_2"/>
          <p:cNvSpPr txBox="1"/>
          <p:nvPr/>
        </p:nvSpPr>
        <p:spPr>
          <a:xfrm>
            <a:off x="3936975" y="5317000"/>
            <a:ext cx="13449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4A86E8"/>
                </a:solidFill>
                <a:latin typeface="Calibri"/>
                <a:ea typeface="Calibri"/>
                <a:cs typeface="Calibri"/>
                <a:sym typeface="Calibri"/>
              </a:rPr>
              <a:t>True Negative</a:t>
            </a:r>
            <a:endParaRPr sz="1600" b="0" i="0" u="none" strike="noStrike" cap="none">
              <a:solidFill>
                <a:srgbClr val="4A86E8"/>
              </a:solidFill>
              <a:latin typeface="Calibri"/>
              <a:ea typeface="Calibri"/>
              <a:cs typeface="Calibri"/>
              <a:sym typeface="Calibri"/>
            </a:endParaRPr>
          </a:p>
        </p:txBody>
      </p:sp>
      <p:sp>
        <p:nvSpPr>
          <p:cNvPr id="313" name="Google Shape;313;g1220bdf0a6c_1_2"/>
          <p:cNvSpPr txBox="1"/>
          <p:nvPr/>
        </p:nvSpPr>
        <p:spPr>
          <a:xfrm>
            <a:off x="1967000" y="2780625"/>
            <a:ext cx="13449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chemeClr val="accent1"/>
                </a:solidFill>
                <a:latin typeface="Calibri"/>
                <a:ea typeface="Calibri"/>
                <a:cs typeface="Calibri"/>
                <a:sym typeface="Calibri"/>
              </a:rPr>
              <a:t>True Positive</a:t>
            </a:r>
            <a:endParaRPr sz="1600" b="0" i="0" u="none" strike="noStrike" cap="none">
              <a:solidFill>
                <a:schemeClr val="accent1"/>
              </a:solidFill>
              <a:latin typeface="Calibri"/>
              <a:ea typeface="Calibri"/>
              <a:cs typeface="Calibri"/>
              <a:sym typeface="Calibri"/>
            </a:endParaRPr>
          </a:p>
        </p:txBody>
      </p:sp>
      <p:sp>
        <p:nvSpPr>
          <p:cNvPr id="314" name="Google Shape;314;g1220bdf0a6c_1_2"/>
          <p:cNvSpPr txBox="1"/>
          <p:nvPr/>
        </p:nvSpPr>
        <p:spPr>
          <a:xfrm>
            <a:off x="1967000" y="5317000"/>
            <a:ext cx="13449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0" i="0" u="none" strike="noStrike" cap="none">
                <a:solidFill>
                  <a:srgbClr val="4A86E8"/>
                </a:solidFill>
                <a:latin typeface="Calibri"/>
                <a:ea typeface="Calibri"/>
                <a:cs typeface="Calibri"/>
                <a:sym typeface="Calibri"/>
              </a:rPr>
              <a:t>False Positive</a:t>
            </a:r>
            <a:endParaRPr sz="1600" b="0" i="0" u="none" strike="noStrike" cap="none">
              <a:solidFill>
                <a:srgbClr val="4A86E8"/>
              </a:solidFill>
              <a:latin typeface="Calibri"/>
              <a:ea typeface="Calibri"/>
              <a:cs typeface="Calibri"/>
              <a:sym typeface="Calibri"/>
            </a:endParaRPr>
          </a:p>
        </p:txBody>
      </p:sp>
      <p:sp>
        <p:nvSpPr>
          <p:cNvPr id="315" name="Google Shape;315;g1220bdf0a6c_1_2"/>
          <p:cNvSpPr txBox="1"/>
          <p:nvPr/>
        </p:nvSpPr>
        <p:spPr>
          <a:xfrm>
            <a:off x="3936975" y="2780625"/>
            <a:ext cx="1578900" cy="4311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600" b="1" i="0" u="none" strike="noStrike" cap="none">
                <a:solidFill>
                  <a:srgbClr val="C00000"/>
                </a:solidFill>
                <a:latin typeface="Calibri"/>
                <a:ea typeface="Calibri"/>
                <a:cs typeface="Calibri"/>
                <a:sym typeface="Calibri"/>
              </a:rPr>
              <a:t>False Negative</a:t>
            </a:r>
            <a:endParaRPr sz="1600" b="1" i="0" u="none" strike="noStrike" cap="non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14" descr="Halaman Unduh untuk 12south Will Enhance An Already Vibrant Nashville  Neighborhood Powerpoint Background Design Free Photos Workplace"/>
          <p:cNvPicPr preferRelativeResize="0"/>
          <p:nvPr/>
        </p:nvPicPr>
        <p:blipFill rotWithShape="1">
          <a:blip r:embed="rId3">
            <a:alphaModFix amt="20000"/>
          </a:blip>
          <a:srcRect/>
          <a:stretch/>
        </p:blipFill>
        <p:spPr>
          <a:xfrm flipH="1">
            <a:off x="1886857" y="0"/>
            <a:ext cx="10305143" cy="6864608"/>
          </a:xfrm>
          <a:prstGeom prst="rect">
            <a:avLst/>
          </a:prstGeom>
          <a:noFill/>
          <a:ln>
            <a:noFill/>
          </a:ln>
        </p:spPr>
      </p:pic>
      <p:grpSp>
        <p:nvGrpSpPr>
          <p:cNvPr id="322" name="Google Shape;322;p14" descr="This image is of an abstract shape. "/>
          <p:cNvGrpSpPr/>
          <p:nvPr/>
        </p:nvGrpSpPr>
        <p:grpSpPr>
          <a:xfrm rot="-959300" flipH="1">
            <a:off x="-5828059" y="-3573328"/>
            <a:ext cx="11236507" cy="13924652"/>
            <a:chOff x="2950669" y="-4116586"/>
            <a:chExt cx="12607267" cy="14624732"/>
          </a:xfrm>
        </p:grpSpPr>
        <p:sp>
          <p:nvSpPr>
            <p:cNvPr id="323" name="Google Shape;323;p14"/>
            <p:cNvSpPr/>
            <p:nvPr/>
          </p:nvSpPr>
          <p:spPr>
            <a:xfrm rot="9420272">
              <a:off x="4855953" y="-2246936"/>
              <a:ext cx="8673602" cy="11518530"/>
            </a:xfrm>
            <a:custGeom>
              <a:avLst/>
              <a:gdLst/>
              <a:ahLst/>
              <a:cxnLst/>
              <a:rect l="l" t="t" r="r" b="b"/>
              <a:pathLst>
                <a:path w="2492" h="3315" extrusionOk="0">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4" name="Google Shape;324;p14"/>
            <p:cNvSpPr/>
            <p:nvPr/>
          </p:nvSpPr>
          <p:spPr>
            <a:xfrm rot="9420272">
              <a:off x="5048023" y="-2833465"/>
              <a:ext cx="8756895" cy="10755934"/>
            </a:xfrm>
            <a:custGeom>
              <a:avLst/>
              <a:gdLst/>
              <a:ahLst/>
              <a:cxnLst/>
              <a:rect l="l" t="t" r="r" b="b"/>
              <a:pathLst>
                <a:path w="2516" h="3095" extrusionOk="0">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325" name="Google Shape;325;p14"/>
            <p:cNvSpPr/>
            <p:nvPr/>
          </p:nvSpPr>
          <p:spPr>
            <a:xfrm rot="9420272">
              <a:off x="5218811" y="-1993836"/>
              <a:ext cx="7570428" cy="10122905"/>
            </a:xfrm>
            <a:custGeom>
              <a:avLst/>
              <a:gdLst/>
              <a:ahLst/>
              <a:cxnLst/>
              <a:rect l="l" t="t" r="r" b="b"/>
              <a:pathLst>
                <a:path w="2175" h="2913" extrusionOk="0">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0">
                  <a:srgbClr val="882BE5"/>
                </a:gs>
                <a:gs pos="19000">
                  <a:srgbClr val="6672E4"/>
                </a:gs>
                <a:gs pos="100000">
                  <a:srgbClr val="7CEFD8"/>
                </a:gs>
              </a:gsLst>
              <a:lin ang="10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326" name="Google Shape;326;p14"/>
          <p:cNvSpPr txBox="1"/>
          <p:nvPr/>
        </p:nvSpPr>
        <p:spPr>
          <a:xfrm>
            <a:off x="2912507" y="3663625"/>
            <a:ext cx="7199682" cy="145732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chemeClr val="dk1"/>
              </a:buClr>
              <a:buSzPts val="5600"/>
              <a:buFont typeface="Arial"/>
              <a:buNone/>
            </a:pPr>
            <a:r>
              <a:rPr lang="en-US" sz="5600" b="0" i="0" u="none" strike="noStrike" cap="none">
                <a:solidFill>
                  <a:srgbClr val="002060"/>
                </a:solidFill>
                <a:latin typeface="Quattrocento Sans"/>
                <a:ea typeface="Quattrocento Sans"/>
                <a:cs typeface="Quattrocento Sans"/>
                <a:sym typeface="Quattrocento Sans"/>
              </a:rPr>
              <a:t>RESULTS &amp;</a:t>
            </a:r>
            <a:endParaRPr sz="56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5600"/>
              <a:buFont typeface="Arial"/>
              <a:buNone/>
            </a:pPr>
            <a:r>
              <a:rPr lang="en-US" sz="5600" b="1" i="0" u="none" strike="noStrike" cap="none">
                <a:solidFill>
                  <a:srgbClr val="002060"/>
                </a:solidFill>
                <a:latin typeface="Quattrocento Sans"/>
                <a:ea typeface="Quattrocento Sans"/>
                <a:cs typeface="Quattrocento Sans"/>
                <a:sym typeface="Quattrocento Sans"/>
              </a:rPr>
              <a:t>RECOMMENDATIONS</a:t>
            </a:r>
            <a:endParaRPr sz="5600" b="0" i="0" u="none" strike="noStrike" cap="none">
              <a:solidFill>
                <a:srgbClr val="000000"/>
              </a:solidFill>
              <a:latin typeface="Arial"/>
              <a:ea typeface="Arial"/>
              <a:cs typeface="Arial"/>
              <a:sym typeface="Arial"/>
            </a:endParaRPr>
          </a:p>
        </p:txBody>
      </p:sp>
      <p:sp>
        <p:nvSpPr>
          <p:cNvPr id="327" name="Google Shape;327;p14" descr="This is an image of a desk with laptop computers and people working."/>
          <p:cNvSpPr/>
          <p:nvPr/>
        </p:nvSpPr>
        <p:spPr>
          <a:xfrm>
            <a:off x="-12847702" y="269045"/>
            <a:ext cx="12192000" cy="3830708"/>
          </a:xfrm>
          <a:prstGeom prst="rect">
            <a:avLst/>
          </a:prstGeom>
          <a:gradFill>
            <a:gsLst>
              <a:gs pos="0">
                <a:srgbClr val="7CEFD8">
                  <a:alpha val="78431"/>
                </a:srgbClr>
              </a:gs>
              <a:gs pos="1000">
                <a:srgbClr val="7CEFD8">
                  <a:alpha val="78431"/>
                </a:srgbClr>
              </a:gs>
              <a:gs pos="61000">
                <a:srgbClr val="6672E4">
                  <a:alpha val="83529"/>
                </a:srgbClr>
              </a:gs>
              <a:gs pos="98000">
                <a:srgbClr val="882BE5">
                  <a:alpha val="65490"/>
                </a:srgbClr>
              </a:gs>
              <a:gs pos="100000">
                <a:srgbClr val="882BE5">
                  <a:alpha val="65490"/>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g12503bf2d79_1_0"/>
          <p:cNvPicPr preferRelativeResize="0"/>
          <p:nvPr/>
        </p:nvPicPr>
        <p:blipFill rotWithShape="1">
          <a:blip r:embed="rId3">
            <a:alphaModFix/>
          </a:blip>
          <a:srcRect/>
          <a:stretch/>
        </p:blipFill>
        <p:spPr>
          <a:xfrm>
            <a:off x="0" y="0"/>
            <a:ext cx="12192000" cy="6855333"/>
          </a:xfrm>
          <a:custGeom>
            <a:avLst/>
            <a:gdLst/>
            <a:ahLst/>
            <a:cxnLst/>
            <a:rect l="l" t="t" r="r" b="b"/>
            <a:pathLst>
              <a:path w="12192000" h="2895600" extrusionOk="0">
                <a:moveTo>
                  <a:pt x="0" y="0"/>
                </a:moveTo>
                <a:lnTo>
                  <a:pt x="12192000" y="0"/>
                </a:lnTo>
                <a:lnTo>
                  <a:pt x="12192000" y="2895600"/>
                </a:lnTo>
                <a:lnTo>
                  <a:pt x="0" y="2895600"/>
                </a:lnTo>
                <a:close/>
              </a:path>
            </a:pathLst>
          </a:custGeom>
          <a:noFill/>
          <a:ln>
            <a:noFill/>
          </a:ln>
        </p:spPr>
      </p:pic>
      <p:sp>
        <p:nvSpPr>
          <p:cNvPr id="99" name="Google Shape;99;g12503bf2d79_1_0"/>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g12503bf2d79_1_0"/>
          <p:cNvSpPr txBox="1"/>
          <p:nvPr/>
        </p:nvSpPr>
        <p:spPr>
          <a:xfrm>
            <a:off x="733192" y="339361"/>
            <a:ext cx="4845600" cy="831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002060"/>
                </a:solidFill>
                <a:latin typeface="Quattrocento Sans"/>
                <a:ea typeface="Quattrocento Sans"/>
                <a:cs typeface="Quattrocento Sans"/>
                <a:sym typeface="Quattrocento Sans"/>
              </a:rPr>
              <a:t>THE</a:t>
            </a:r>
            <a:r>
              <a:rPr lang="en-US" sz="5400" b="1" i="0" u="none" strike="noStrike" cap="none">
                <a:solidFill>
                  <a:srgbClr val="002060"/>
                </a:solidFill>
                <a:latin typeface="Quattrocento Sans"/>
                <a:ea typeface="Quattrocento Sans"/>
                <a:cs typeface="Quattrocento Sans"/>
                <a:sym typeface="Quattrocento Sans"/>
              </a:rPr>
              <a:t> TEAMS</a:t>
            </a:r>
            <a:endParaRPr sz="1400" b="0" i="0" u="none" strike="noStrike" cap="none">
              <a:solidFill>
                <a:srgbClr val="000000"/>
              </a:solidFill>
              <a:latin typeface="Arial"/>
              <a:ea typeface="Arial"/>
              <a:cs typeface="Arial"/>
              <a:sym typeface="Arial"/>
            </a:endParaRPr>
          </a:p>
        </p:txBody>
      </p:sp>
      <p:sp>
        <p:nvSpPr>
          <p:cNvPr id="101" name="Google Shape;101;g12503bf2d79_1_0"/>
          <p:cNvSpPr/>
          <p:nvPr/>
        </p:nvSpPr>
        <p:spPr>
          <a:xfrm>
            <a:off x="1189553" y="2712634"/>
            <a:ext cx="1190621" cy="1308752"/>
          </a:xfrm>
          <a:custGeom>
            <a:avLst/>
            <a:gdLst/>
            <a:ahLst/>
            <a:cxnLst/>
            <a:rect l="l" t="t" r="r" b="b"/>
            <a:pathLst>
              <a:path w="322" h="353" extrusionOk="0">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7CEFD8">
                  <a:alpha val="78039"/>
                </a:srgbClr>
              </a:gs>
              <a:gs pos="1000">
                <a:srgbClr val="7CEFD8">
                  <a:alpha val="78039"/>
                </a:srgbClr>
              </a:gs>
              <a:gs pos="61000">
                <a:srgbClr val="6672E4">
                  <a:alpha val="83137"/>
                </a:srgbClr>
              </a:gs>
              <a:gs pos="98000">
                <a:srgbClr val="882BE5">
                  <a:alpha val="65098"/>
                </a:srgbClr>
              </a:gs>
              <a:gs pos="100000">
                <a:srgbClr val="882BE5">
                  <a:alpha val="65098"/>
                </a:srgbClr>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2" name="Google Shape;102;g12503bf2d79_1_0"/>
          <p:cNvPicPr preferRelativeResize="0"/>
          <p:nvPr/>
        </p:nvPicPr>
        <p:blipFill rotWithShape="1">
          <a:blip r:embed="rId4">
            <a:alphaModFix/>
          </a:blip>
          <a:srcRect t="4471" b="39277"/>
          <a:stretch/>
        </p:blipFill>
        <p:spPr>
          <a:xfrm>
            <a:off x="1337133" y="2825496"/>
            <a:ext cx="1043100" cy="1043100"/>
          </a:xfrm>
          <a:prstGeom prst="ellipse">
            <a:avLst/>
          </a:prstGeom>
          <a:noFill/>
          <a:ln>
            <a:noFill/>
          </a:ln>
        </p:spPr>
      </p:pic>
      <p:sp>
        <p:nvSpPr>
          <p:cNvPr id="103" name="Google Shape;103;g12503bf2d79_1_0"/>
          <p:cNvSpPr txBox="1"/>
          <p:nvPr/>
        </p:nvSpPr>
        <p:spPr>
          <a:xfrm>
            <a:off x="1213718" y="4028556"/>
            <a:ext cx="11907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Calibri"/>
                <a:ea typeface="Calibri"/>
                <a:cs typeface="Calibri"/>
                <a:sym typeface="Calibri"/>
              </a:rPr>
              <a:t>Ilham Taufiqurrohim</a:t>
            </a:r>
            <a:endParaRPr sz="1400" b="0" i="0" u="none" strike="noStrike" cap="none">
              <a:solidFill>
                <a:srgbClr val="002060"/>
              </a:solidFill>
              <a:latin typeface="Calibri"/>
              <a:ea typeface="Calibri"/>
              <a:cs typeface="Calibri"/>
              <a:sym typeface="Calibri"/>
            </a:endParaRPr>
          </a:p>
        </p:txBody>
      </p:sp>
      <p:sp>
        <p:nvSpPr>
          <p:cNvPr id="104" name="Google Shape;104;g12503bf2d79_1_0"/>
          <p:cNvSpPr/>
          <p:nvPr/>
        </p:nvSpPr>
        <p:spPr>
          <a:xfrm>
            <a:off x="3334398" y="2712634"/>
            <a:ext cx="1190621" cy="1308752"/>
          </a:xfrm>
          <a:custGeom>
            <a:avLst/>
            <a:gdLst/>
            <a:ahLst/>
            <a:cxnLst/>
            <a:rect l="l" t="t" r="r" b="b"/>
            <a:pathLst>
              <a:path w="322" h="353" extrusionOk="0">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7CEFD8">
                  <a:alpha val="78039"/>
                </a:srgbClr>
              </a:gs>
              <a:gs pos="1000">
                <a:srgbClr val="7CEFD8">
                  <a:alpha val="78039"/>
                </a:srgbClr>
              </a:gs>
              <a:gs pos="61000">
                <a:srgbClr val="6672E4">
                  <a:alpha val="83137"/>
                </a:srgbClr>
              </a:gs>
              <a:gs pos="98000">
                <a:srgbClr val="882BE5">
                  <a:alpha val="65098"/>
                </a:srgbClr>
              </a:gs>
              <a:gs pos="100000">
                <a:srgbClr val="882BE5">
                  <a:alpha val="65098"/>
                </a:srgbClr>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05" name="Google Shape;105;g12503bf2d79_1_0"/>
          <p:cNvSpPr txBox="1"/>
          <p:nvPr/>
        </p:nvSpPr>
        <p:spPr>
          <a:xfrm>
            <a:off x="3358563" y="4028556"/>
            <a:ext cx="11907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Calibri"/>
                <a:ea typeface="Calibri"/>
                <a:cs typeface="Calibri"/>
                <a:sym typeface="Calibri"/>
              </a:rPr>
              <a:t>M Chosasih Mahendra</a:t>
            </a:r>
            <a:endParaRPr sz="1400" b="0" i="0" u="none" strike="noStrike" cap="none">
              <a:solidFill>
                <a:srgbClr val="002060"/>
              </a:solidFill>
              <a:latin typeface="Calibri"/>
              <a:ea typeface="Calibri"/>
              <a:cs typeface="Calibri"/>
              <a:sym typeface="Calibri"/>
            </a:endParaRPr>
          </a:p>
        </p:txBody>
      </p:sp>
      <p:sp>
        <p:nvSpPr>
          <p:cNvPr id="106" name="Google Shape;106;g12503bf2d79_1_0"/>
          <p:cNvSpPr/>
          <p:nvPr/>
        </p:nvSpPr>
        <p:spPr>
          <a:xfrm>
            <a:off x="5479243" y="2712634"/>
            <a:ext cx="1190621" cy="1308752"/>
          </a:xfrm>
          <a:custGeom>
            <a:avLst/>
            <a:gdLst/>
            <a:ahLst/>
            <a:cxnLst/>
            <a:rect l="l" t="t" r="r" b="b"/>
            <a:pathLst>
              <a:path w="322" h="353" extrusionOk="0">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7CEFD8">
                  <a:alpha val="78039"/>
                </a:srgbClr>
              </a:gs>
              <a:gs pos="1000">
                <a:srgbClr val="7CEFD8">
                  <a:alpha val="78039"/>
                </a:srgbClr>
              </a:gs>
              <a:gs pos="61000">
                <a:srgbClr val="6672E4">
                  <a:alpha val="83137"/>
                </a:srgbClr>
              </a:gs>
              <a:gs pos="98000">
                <a:srgbClr val="882BE5">
                  <a:alpha val="65098"/>
                </a:srgbClr>
              </a:gs>
              <a:gs pos="100000">
                <a:srgbClr val="882BE5">
                  <a:alpha val="65098"/>
                </a:srgbClr>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07" name="Google Shape;107;g12503bf2d79_1_0"/>
          <p:cNvPicPr preferRelativeResize="0"/>
          <p:nvPr/>
        </p:nvPicPr>
        <p:blipFill rotWithShape="1">
          <a:blip r:embed="rId5">
            <a:alphaModFix/>
          </a:blip>
          <a:srcRect t="15704" b="28041"/>
          <a:stretch/>
        </p:blipFill>
        <p:spPr>
          <a:xfrm rot="19991855">
            <a:off x="5577198" y="2825496"/>
            <a:ext cx="1043100" cy="1043100"/>
          </a:xfrm>
          <a:prstGeom prst="ellipse">
            <a:avLst/>
          </a:prstGeom>
          <a:noFill/>
          <a:ln>
            <a:noFill/>
          </a:ln>
        </p:spPr>
      </p:pic>
      <p:sp>
        <p:nvSpPr>
          <p:cNvPr id="108" name="Google Shape;108;g12503bf2d79_1_0"/>
          <p:cNvSpPr txBox="1"/>
          <p:nvPr/>
        </p:nvSpPr>
        <p:spPr>
          <a:xfrm>
            <a:off x="5503408" y="4028556"/>
            <a:ext cx="11907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Calibri"/>
                <a:ea typeface="Calibri"/>
                <a:cs typeface="Calibri"/>
                <a:sym typeface="Calibri"/>
              </a:rPr>
              <a:t>Putri Maylita</a:t>
            </a:r>
            <a:endParaRPr sz="1400" b="0" i="0" u="none" strike="noStrike" cap="none">
              <a:solidFill>
                <a:srgbClr val="002060"/>
              </a:solidFill>
              <a:latin typeface="Calibri"/>
              <a:ea typeface="Calibri"/>
              <a:cs typeface="Calibri"/>
              <a:sym typeface="Calibri"/>
            </a:endParaRPr>
          </a:p>
        </p:txBody>
      </p:sp>
      <p:sp>
        <p:nvSpPr>
          <p:cNvPr id="109" name="Google Shape;109;g12503bf2d79_1_0"/>
          <p:cNvSpPr/>
          <p:nvPr/>
        </p:nvSpPr>
        <p:spPr>
          <a:xfrm>
            <a:off x="7618653" y="2712634"/>
            <a:ext cx="1190621" cy="1308752"/>
          </a:xfrm>
          <a:custGeom>
            <a:avLst/>
            <a:gdLst/>
            <a:ahLst/>
            <a:cxnLst/>
            <a:rect l="l" t="t" r="r" b="b"/>
            <a:pathLst>
              <a:path w="322" h="353" extrusionOk="0">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7CEFD8">
                  <a:alpha val="78039"/>
                </a:srgbClr>
              </a:gs>
              <a:gs pos="1000">
                <a:srgbClr val="7CEFD8">
                  <a:alpha val="78039"/>
                </a:srgbClr>
              </a:gs>
              <a:gs pos="61000">
                <a:srgbClr val="6672E4">
                  <a:alpha val="83137"/>
                </a:srgbClr>
              </a:gs>
              <a:gs pos="98000">
                <a:srgbClr val="882BE5">
                  <a:alpha val="65098"/>
                </a:srgbClr>
              </a:gs>
              <a:gs pos="100000">
                <a:srgbClr val="882BE5">
                  <a:alpha val="65098"/>
                </a:srgbClr>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10" name="Google Shape;110;g12503bf2d79_1_0"/>
          <p:cNvSpPr txBox="1"/>
          <p:nvPr/>
        </p:nvSpPr>
        <p:spPr>
          <a:xfrm>
            <a:off x="7642818" y="4028556"/>
            <a:ext cx="11907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Calibri"/>
                <a:ea typeface="Calibri"/>
                <a:cs typeface="Calibri"/>
                <a:sym typeface="Calibri"/>
              </a:rPr>
              <a:t>Rama Kuswidyawan</a:t>
            </a:r>
            <a:endParaRPr sz="1400" b="0" i="0" u="none" strike="noStrike" cap="none">
              <a:solidFill>
                <a:srgbClr val="000000"/>
              </a:solidFill>
              <a:latin typeface="Arial"/>
              <a:ea typeface="Arial"/>
              <a:cs typeface="Arial"/>
              <a:sym typeface="Arial"/>
            </a:endParaRPr>
          </a:p>
        </p:txBody>
      </p:sp>
      <p:sp>
        <p:nvSpPr>
          <p:cNvPr id="111" name="Google Shape;111;g12503bf2d79_1_0"/>
          <p:cNvSpPr/>
          <p:nvPr/>
        </p:nvSpPr>
        <p:spPr>
          <a:xfrm>
            <a:off x="9763496" y="2712634"/>
            <a:ext cx="1190621" cy="1308752"/>
          </a:xfrm>
          <a:custGeom>
            <a:avLst/>
            <a:gdLst/>
            <a:ahLst/>
            <a:cxnLst/>
            <a:rect l="l" t="t" r="r" b="b"/>
            <a:pathLst>
              <a:path w="322" h="353" extrusionOk="0">
                <a:moveTo>
                  <a:pt x="223" y="21"/>
                </a:moveTo>
                <a:cubicBezTo>
                  <a:pt x="198" y="35"/>
                  <a:pt x="187" y="48"/>
                  <a:pt x="113" y="52"/>
                </a:cubicBezTo>
                <a:cubicBezTo>
                  <a:pt x="39" y="57"/>
                  <a:pt x="0" y="118"/>
                  <a:pt x="14" y="172"/>
                </a:cubicBezTo>
                <a:cubicBezTo>
                  <a:pt x="28" y="226"/>
                  <a:pt x="32" y="301"/>
                  <a:pt x="119" y="327"/>
                </a:cubicBezTo>
                <a:cubicBezTo>
                  <a:pt x="206" y="353"/>
                  <a:pt x="316" y="282"/>
                  <a:pt x="320" y="183"/>
                </a:cubicBezTo>
                <a:cubicBezTo>
                  <a:pt x="322" y="124"/>
                  <a:pt x="306" y="88"/>
                  <a:pt x="287" y="56"/>
                </a:cubicBezTo>
                <a:cubicBezTo>
                  <a:pt x="274" y="35"/>
                  <a:pt x="259" y="0"/>
                  <a:pt x="223" y="21"/>
                </a:cubicBezTo>
                <a:close/>
              </a:path>
            </a:pathLst>
          </a:custGeom>
          <a:gradFill>
            <a:gsLst>
              <a:gs pos="0">
                <a:srgbClr val="7CEFD8">
                  <a:alpha val="78039"/>
                </a:srgbClr>
              </a:gs>
              <a:gs pos="1000">
                <a:srgbClr val="7CEFD8">
                  <a:alpha val="78039"/>
                </a:srgbClr>
              </a:gs>
              <a:gs pos="61000">
                <a:srgbClr val="6672E4">
                  <a:alpha val="83137"/>
                </a:srgbClr>
              </a:gs>
              <a:gs pos="98000">
                <a:srgbClr val="882BE5">
                  <a:alpha val="65098"/>
                </a:srgbClr>
              </a:gs>
              <a:gs pos="100000">
                <a:srgbClr val="882BE5">
                  <a:alpha val="65098"/>
                </a:srgbClr>
              </a:gs>
            </a:gsLst>
            <a:lin ang="5400012"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112" name="Google Shape;112;g12503bf2d79_1_0"/>
          <p:cNvPicPr preferRelativeResize="0"/>
          <p:nvPr/>
        </p:nvPicPr>
        <p:blipFill rotWithShape="1">
          <a:blip r:embed="rId6">
            <a:alphaModFix/>
          </a:blip>
          <a:srcRect t="13054" b="30694"/>
          <a:stretch/>
        </p:blipFill>
        <p:spPr>
          <a:xfrm>
            <a:off x="9857230" y="2825496"/>
            <a:ext cx="1042416" cy="1043100"/>
          </a:xfrm>
          <a:prstGeom prst="ellipse">
            <a:avLst/>
          </a:prstGeom>
          <a:noFill/>
          <a:ln>
            <a:noFill/>
          </a:ln>
        </p:spPr>
      </p:pic>
      <p:sp>
        <p:nvSpPr>
          <p:cNvPr id="113" name="Google Shape;113;g12503bf2d79_1_0"/>
          <p:cNvSpPr txBox="1"/>
          <p:nvPr/>
        </p:nvSpPr>
        <p:spPr>
          <a:xfrm>
            <a:off x="9787661" y="4028556"/>
            <a:ext cx="11907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2060"/>
                </a:solidFill>
                <a:latin typeface="Calibri"/>
                <a:ea typeface="Calibri"/>
                <a:cs typeface="Calibri"/>
                <a:sym typeface="Calibri"/>
              </a:rPr>
              <a:t>Samuel Akwila</a:t>
            </a:r>
            <a:endParaRPr sz="1400" b="0" i="0" u="none" strike="noStrike" cap="none">
              <a:solidFill>
                <a:srgbClr val="002060"/>
              </a:solidFill>
              <a:latin typeface="Calibri"/>
              <a:ea typeface="Calibri"/>
              <a:cs typeface="Calibri"/>
              <a:sym typeface="Calibri"/>
            </a:endParaRPr>
          </a:p>
        </p:txBody>
      </p:sp>
      <p:pic>
        <p:nvPicPr>
          <p:cNvPr id="114" name="Google Shape;114;g12503bf2d79_1_0" descr="A person in a white shirt&#10;&#10;Description automatically generated with medium confidence"/>
          <p:cNvPicPr preferRelativeResize="0"/>
          <p:nvPr/>
        </p:nvPicPr>
        <p:blipFill rotWithShape="1">
          <a:blip r:embed="rId7">
            <a:alphaModFix/>
          </a:blip>
          <a:srcRect l="9904" t="14714" r="11112" b="6302"/>
          <a:stretch/>
        </p:blipFill>
        <p:spPr>
          <a:xfrm>
            <a:off x="3434875" y="2826943"/>
            <a:ext cx="1042500" cy="1042500"/>
          </a:xfrm>
          <a:prstGeom prst="flowChartConnector">
            <a:avLst/>
          </a:prstGeom>
          <a:noFill/>
          <a:ln>
            <a:noFill/>
          </a:ln>
        </p:spPr>
      </p:pic>
      <p:pic>
        <p:nvPicPr>
          <p:cNvPr id="115" name="Google Shape;115;g12503bf2d79_1_0" descr="A person smiling for the camera&#10;&#10;Description automatically generated with medium confidence"/>
          <p:cNvPicPr preferRelativeResize="0"/>
          <p:nvPr/>
        </p:nvPicPr>
        <p:blipFill rotWithShape="1">
          <a:blip r:embed="rId8">
            <a:alphaModFix/>
          </a:blip>
          <a:srcRect l="17924" t="4105" r="17924" b="31742"/>
          <a:stretch/>
        </p:blipFill>
        <p:spPr>
          <a:xfrm>
            <a:off x="7717235" y="2828531"/>
            <a:ext cx="1042500" cy="1042500"/>
          </a:xfrm>
          <a:prstGeom prst="flowChartConnector">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13"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334" name="Google Shape;334;p13"/>
          <p:cNvSpPr/>
          <p:nvPr/>
        </p:nvSpPr>
        <p:spPr>
          <a:xfrm>
            <a:off x="0" y="62678"/>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13"/>
          <p:cNvSpPr txBox="1"/>
          <p:nvPr/>
        </p:nvSpPr>
        <p:spPr>
          <a:xfrm>
            <a:off x="723892" y="275486"/>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0000"/>
                </a:solidFill>
                <a:latin typeface="Quattrocento Sans"/>
                <a:ea typeface="Quattrocento Sans"/>
                <a:cs typeface="Quattrocento Sans"/>
                <a:sym typeface="Quattrocento Sans"/>
              </a:rPr>
              <a:t>RESULT</a:t>
            </a:r>
            <a:endParaRPr sz="4000" b="1" i="0" u="none" strike="noStrike" cap="none">
              <a:solidFill>
                <a:srgbClr val="000000"/>
              </a:solidFill>
              <a:latin typeface="Quattrocento Sans"/>
              <a:ea typeface="Quattrocento Sans"/>
              <a:cs typeface="Quattrocento Sans"/>
              <a:sym typeface="Quattrocento Sans"/>
            </a:endParaRPr>
          </a:p>
        </p:txBody>
      </p:sp>
      <p:sp>
        <p:nvSpPr>
          <p:cNvPr id="338" name="Google Shape;338;p13"/>
          <p:cNvSpPr txBox="1"/>
          <p:nvPr/>
        </p:nvSpPr>
        <p:spPr>
          <a:xfrm>
            <a:off x="7587225" y="1681732"/>
            <a:ext cx="3843000" cy="1569630"/>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600"/>
              <a:buFont typeface="Arial"/>
              <a:buNone/>
            </a:pPr>
            <a:r>
              <a:rPr lang="en-US" sz="1800" b="1" i="0" u="none" strike="noStrike" cap="none" dirty="0">
                <a:solidFill>
                  <a:schemeClr val="dk1"/>
                </a:solidFill>
                <a:latin typeface="Quattrocento Sans"/>
                <a:ea typeface="Quattrocento Sans"/>
                <a:cs typeface="Quattrocento Sans"/>
                <a:sym typeface="Quattrocento Sans"/>
              </a:rPr>
              <a:t>Top 3 Global Feature Importance</a:t>
            </a:r>
          </a:p>
          <a:p>
            <a:pPr marL="0" marR="0" lvl="0" indent="0" rtl="0">
              <a:lnSpc>
                <a:spcPct val="100000"/>
              </a:lnSpc>
              <a:spcBef>
                <a:spcPts val="0"/>
              </a:spcBef>
              <a:spcAft>
                <a:spcPts val="0"/>
              </a:spcAft>
              <a:buClr>
                <a:srgbClr val="000000"/>
              </a:buClr>
              <a:buSzPts val="1600"/>
              <a:buFont typeface="Arial"/>
              <a:buNone/>
            </a:pPr>
            <a:endParaRPr lang="en-US" sz="1800" b="1" i="0" u="none" strike="noStrike" cap="none" dirty="0">
              <a:solidFill>
                <a:schemeClr val="dk1"/>
              </a:solidFill>
              <a:latin typeface="Quattrocento Sans"/>
              <a:ea typeface="Quattrocento Sans"/>
              <a:cs typeface="Quattrocento Sans"/>
              <a:sym typeface="Quattrocento Sans"/>
            </a:endParaRPr>
          </a:p>
          <a:p>
            <a:pPr marL="285750" marR="0" lvl="0" indent="-285750" rtl="0">
              <a:lnSpc>
                <a:spcPct val="100000"/>
              </a:lnSpc>
              <a:spcBef>
                <a:spcPts val="0"/>
              </a:spcBef>
              <a:spcAft>
                <a:spcPts val="0"/>
              </a:spcAft>
              <a:buClr>
                <a:srgbClr val="000000"/>
              </a:buClr>
              <a:buSzPts val="1600"/>
              <a:buFont typeface="Arial" panose="020B0604020202020204" pitchFamily="34" charset="0"/>
              <a:buChar char="•"/>
            </a:pPr>
            <a:r>
              <a:rPr lang="en-US" sz="1800" b="1" dirty="0">
                <a:solidFill>
                  <a:schemeClr val="dk1"/>
                </a:solidFill>
                <a:latin typeface="Quattrocento Sans"/>
                <a:ea typeface="Quattrocento Sans"/>
                <a:cs typeface="Quattrocento Sans"/>
                <a:sym typeface="Quattrocento Sans"/>
              </a:rPr>
              <a:t>Over time</a:t>
            </a:r>
          </a:p>
          <a:p>
            <a:pPr marL="285750" marR="0" lvl="0" indent="-285750" rtl="0">
              <a:lnSpc>
                <a:spcPct val="100000"/>
              </a:lnSpc>
              <a:spcBef>
                <a:spcPts val="0"/>
              </a:spcBef>
              <a:spcAft>
                <a:spcPts val="0"/>
              </a:spcAft>
              <a:buClr>
                <a:srgbClr val="000000"/>
              </a:buClr>
              <a:buSzPts val="1600"/>
              <a:buFont typeface="Arial" panose="020B0604020202020204" pitchFamily="34" charset="0"/>
              <a:buChar char="•"/>
            </a:pPr>
            <a:r>
              <a:rPr lang="en-US" sz="1800" b="1" i="0" u="none" strike="noStrike" cap="none" dirty="0">
                <a:solidFill>
                  <a:schemeClr val="dk1"/>
                </a:solidFill>
                <a:latin typeface="Quattrocento Sans"/>
                <a:ea typeface="Quattrocento Sans"/>
                <a:cs typeface="Quattrocento Sans"/>
                <a:sym typeface="Quattrocento Sans"/>
              </a:rPr>
              <a:t>Job Satisfaction</a:t>
            </a:r>
          </a:p>
          <a:p>
            <a:pPr marL="285750" marR="0" lvl="0" indent="-285750" rtl="0">
              <a:lnSpc>
                <a:spcPct val="100000"/>
              </a:lnSpc>
              <a:spcBef>
                <a:spcPts val="0"/>
              </a:spcBef>
              <a:spcAft>
                <a:spcPts val="0"/>
              </a:spcAft>
              <a:buClr>
                <a:srgbClr val="000000"/>
              </a:buClr>
              <a:buSzPts val="1600"/>
              <a:buFont typeface="Arial" panose="020B0604020202020204" pitchFamily="34" charset="0"/>
              <a:buChar char="•"/>
            </a:pPr>
            <a:r>
              <a:rPr lang="en-US" sz="1800" b="1" dirty="0">
                <a:solidFill>
                  <a:schemeClr val="dk1"/>
                </a:solidFill>
                <a:latin typeface="Quattrocento Sans"/>
                <a:ea typeface="Quattrocento Sans"/>
                <a:cs typeface="Quattrocento Sans"/>
                <a:sym typeface="Quattrocento Sans"/>
              </a:rPr>
              <a:t>Environment Satisfaction</a:t>
            </a:r>
            <a:endParaRPr sz="1800" b="1" i="0" u="none" strike="noStrike" cap="none" dirty="0">
              <a:solidFill>
                <a:schemeClr val="dk1"/>
              </a:solidFill>
              <a:latin typeface="Quattrocento Sans"/>
              <a:ea typeface="Quattrocento Sans"/>
              <a:cs typeface="Quattrocento Sans"/>
              <a:sym typeface="Quattrocento Sans"/>
            </a:endParaRPr>
          </a:p>
        </p:txBody>
      </p:sp>
      <p:sp>
        <p:nvSpPr>
          <p:cNvPr id="339" name="Google Shape;339;p13"/>
          <p:cNvSpPr txBox="1"/>
          <p:nvPr/>
        </p:nvSpPr>
        <p:spPr>
          <a:xfrm>
            <a:off x="733192" y="954961"/>
            <a:ext cx="83220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a:solidFill>
                  <a:srgbClr val="002060"/>
                </a:solidFill>
                <a:latin typeface="Quattrocento Sans"/>
                <a:ea typeface="Quattrocento Sans"/>
                <a:cs typeface="Quattrocento Sans"/>
                <a:sym typeface="Quattrocento Sans"/>
              </a:rPr>
              <a:t>Features Importance with SHAP Value</a:t>
            </a:r>
            <a:endParaRPr sz="2500" b="1" i="0" u="none" strike="noStrike" cap="none" dirty="0">
              <a:solidFill>
                <a:srgbClr val="002060"/>
              </a:solidFill>
              <a:latin typeface="Quattrocento Sans"/>
              <a:ea typeface="Quattrocento Sans"/>
              <a:cs typeface="Quattrocento Sans"/>
              <a:sym typeface="Quattrocento Sans"/>
            </a:endParaRPr>
          </a:p>
        </p:txBody>
      </p:sp>
      <p:sp>
        <p:nvSpPr>
          <p:cNvPr id="341" name="Google Shape;341;p13"/>
          <p:cNvSpPr/>
          <p:nvPr/>
        </p:nvSpPr>
        <p:spPr>
          <a:xfrm>
            <a:off x="985000" y="6291625"/>
            <a:ext cx="1009500" cy="19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FBE6127E-FDA5-4337-BCCD-6A9373772387}"/>
              </a:ext>
            </a:extLst>
          </p:cNvPr>
          <p:cNvSpPr/>
          <p:nvPr/>
        </p:nvSpPr>
        <p:spPr>
          <a:xfrm>
            <a:off x="833377" y="6133623"/>
            <a:ext cx="1009500" cy="158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a:extLst>
              <a:ext uri="{FF2B5EF4-FFF2-40B4-BE49-F238E27FC236}">
                <a16:creationId xmlns:a16="http://schemas.microsoft.com/office/drawing/2014/main" id="{11EAAA5B-ABD6-4967-B092-7DB693E47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50" y="1590816"/>
            <a:ext cx="6286500" cy="413385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338;p13">
            <a:extLst>
              <a:ext uri="{FF2B5EF4-FFF2-40B4-BE49-F238E27FC236}">
                <a16:creationId xmlns:a16="http://schemas.microsoft.com/office/drawing/2014/main" id="{439DF6E8-8DE4-4C12-8144-305131DEAE30}"/>
              </a:ext>
            </a:extLst>
          </p:cNvPr>
          <p:cNvSpPr txBox="1"/>
          <p:nvPr/>
        </p:nvSpPr>
        <p:spPr>
          <a:xfrm>
            <a:off x="7587225" y="4060619"/>
            <a:ext cx="3843000" cy="73863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1600"/>
              <a:buFont typeface="Arial"/>
              <a:buNone/>
            </a:pPr>
            <a:r>
              <a:rPr lang="en-US" sz="1800" b="1" dirty="0">
                <a:solidFill>
                  <a:schemeClr val="dk1"/>
                </a:solidFill>
                <a:latin typeface="Quattrocento Sans"/>
                <a:ea typeface="Quattrocento Sans"/>
                <a:cs typeface="Quattrocento Sans"/>
                <a:sym typeface="Quattrocento Sans"/>
              </a:rPr>
              <a:t>Sales Representative </a:t>
            </a:r>
            <a:r>
              <a:rPr lang="en-US" sz="1800" b="1" i="0" u="none" strike="noStrike" cap="none" dirty="0">
                <a:solidFill>
                  <a:schemeClr val="dk1"/>
                </a:solidFill>
                <a:latin typeface="Quattrocento Sans"/>
                <a:ea typeface="Quattrocento Sans"/>
                <a:cs typeface="Quattrocento Sans"/>
                <a:sym typeface="Quattrocento Sans"/>
              </a:rPr>
              <a:t>is the only job role that affects attrition</a:t>
            </a:r>
            <a:endParaRPr sz="1800" b="1" i="0" u="none" strike="noStrike" cap="none" dirty="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13"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334" name="Google Shape;334;p13"/>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13"/>
          <p:cNvSpPr txBox="1"/>
          <p:nvPr/>
        </p:nvSpPr>
        <p:spPr>
          <a:xfrm>
            <a:off x="723892" y="275486"/>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rgbClr val="000000"/>
                </a:solidFill>
                <a:latin typeface="Quattrocento Sans"/>
                <a:ea typeface="Quattrocento Sans"/>
                <a:cs typeface="Quattrocento Sans"/>
                <a:sym typeface="Quattrocento Sans"/>
              </a:rPr>
              <a:t>RESULT</a:t>
            </a:r>
            <a:endParaRPr sz="4000" b="1" i="0" u="none" strike="noStrike" cap="none">
              <a:solidFill>
                <a:srgbClr val="000000"/>
              </a:solidFill>
              <a:latin typeface="Quattrocento Sans"/>
              <a:ea typeface="Quattrocento Sans"/>
              <a:cs typeface="Quattrocento Sans"/>
              <a:sym typeface="Quattrocento Sans"/>
            </a:endParaRPr>
          </a:p>
        </p:txBody>
      </p:sp>
      <p:sp>
        <p:nvSpPr>
          <p:cNvPr id="338" name="Google Shape;338;p13"/>
          <p:cNvSpPr txBox="1"/>
          <p:nvPr/>
        </p:nvSpPr>
        <p:spPr>
          <a:xfrm>
            <a:off x="723892" y="1797674"/>
            <a:ext cx="3843000" cy="1415742"/>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600"/>
              <a:buFont typeface="Arial"/>
              <a:buNone/>
            </a:pPr>
            <a:r>
              <a:rPr lang="en-US" sz="1600" b="1" i="0" u="none" strike="noStrike" cap="none" dirty="0">
                <a:solidFill>
                  <a:srgbClr val="C00000"/>
                </a:solidFill>
                <a:latin typeface="Quattrocento Sans"/>
                <a:ea typeface="Quattrocento Sans"/>
                <a:cs typeface="Quattrocento Sans"/>
                <a:sym typeface="Quattrocento Sans"/>
              </a:rPr>
              <a:t>Top 3 </a:t>
            </a:r>
            <a:r>
              <a:rPr lang="en-US" sz="1600" b="1" dirty="0">
                <a:solidFill>
                  <a:srgbClr val="C00000"/>
                </a:solidFill>
                <a:latin typeface="Quattrocento Sans"/>
                <a:ea typeface="Quattrocento Sans"/>
                <a:cs typeface="Quattrocento Sans"/>
                <a:sym typeface="Quattrocento Sans"/>
              </a:rPr>
              <a:t>features drive positive to attrition:</a:t>
            </a:r>
            <a:endParaRPr lang="en-US" sz="1600" b="1" i="0" u="none" strike="noStrike" cap="none" dirty="0">
              <a:solidFill>
                <a:srgbClr val="C00000"/>
              </a:solidFill>
              <a:latin typeface="Quattrocento Sans"/>
              <a:ea typeface="Quattrocento Sans"/>
              <a:cs typeface="Quattrocento Sans"/>
              <a:sym typeface="Quattrocento Sans"/>
            </a:endParaRPr>
          </a:p>
          <a:p>
            <a:pPr marL="0" marR="0" lvl="0" indent="0" rtl="0">
              <a:lnSpc>
                <a:spcPct val="100000"/>
              </a:lnSpc>
              <a:spcBef>
                <a:spcPts val="0"/>
              </a:spcBef>
              <a:spcAft>
                <a:spcPts val="0"/>
              </a:spcAft>
              <a:buClr>
                <a:srgbClr val="000000"/>
              </a:buClr>
              <a:buSzPts val="1600"/>
              <a:buFont typeface="Arial"/>
              <a:buNone/>
            </a:pPr>
            <a:endParaRPr lang="en-US" sz="1600" b="1" i="0" u="none" strike="noStrike" cap="none" dirty="0">
              <a:solidFill>
                <a:srgbClr val="C00000"/>
              </a:solidFill>
              <a:latin typeface="Quattrocento Sans"/>
              <a:ea typeface="Quattrocento Sans"/>
              <a:cs typeface="Quattrocento Sans"/>
              <a:sym typeface="Quattrocento Sans"/>
            </a:endParaRPr>
          </a:p>
          <a:p>
            <a:pPr marL="285750" marR="0" lvl="0" indent="-285750" rtl="0">
              <a:lnSpc>
                <a:spcPct val="100000"/>
              </a:lnSpc>
              <a:spcBef>
                <a:spcPts val="0"/>
              </a:spcBef>
              <a:spcAft>
                <a:spcPts val="0"/>
              </a:spcAft>
              <a:buClr>
                <a:srgbClr val="000000"/>
              </a:buClr>
              <a:buSzPts val="1600"/>
              <a:buFont typeface="Arial" panose="020B0604020202020204" pitchFamily="34" charset="0"/>
              <a:buChar char="•"/>
            </a:pPr>
            <a:r>
              <a:rPr lang="en-US" sz="1600" b="1" dirty="0">
                <a:solidFill>
                  <a:srgbClr val="C00000"/>
                </a:solidFill>
                <a:latin typeface="Quattrocento Sans"/>
                <a:ea typeface="Quattrocento Sans"/>
                <a:cs typeface="Quattrocento Sans"/>
                <a:sym typeface="Quattrocento Sans"/>
              </a:rPr>
              <a:t>Over time</a:t>
            </a:r>
          </a:p>
          <a:p>
            <a:pPr marL="285750" marR="0" lvl="0" indent="-285750" rtl="0">
              <a:lnSpc>
                <a:spcPct val="100000"/>
              </a:lnSpc>
              <a:spcBef>
                <a:spcPts val="0"/>
              </a:spcBef>
              <a:spcAft>
                <a:spcPts val="0"/>
              </a:spcAft>
              <a:buClr>
                <a:srgbClr val="000000"/>
              </a:buClr>
              <a:buSzPts val="1600"/>
              <a:buFont typeface="Arial" panose="020B0604020202020204" pitchFamily="34" charset="0"/>
              <a:buChar char="•"/>
            </a:pPr>
            <a:r>
              <a:rPr lang="en-US" sz="1600" b="1" dirty="0">
                <a:solidFill>
                  <a:srgbClr val="C00000"/>
                </a:solidFill>
                <a:latin typeface="Quattrocento Sans"/>
                <a:ea typeface="Quattrocento Sans"/>
                <a:cs typeface="Quattrocento Sans"/>
                <a:sym typeface="Quattrocento Sans"/>
              </a:rPr>
              <a:t>Distance From Home</a:t>
            </a:r>
          </a:p>
          <a:p>
            <a:pPr marL="285750" marR="0" lvl="0" indent="-285750" rtl="0">
              <a:lnSpc>
                <a:spcPct val="100000"/>
              </a:lnSpc>
              <a:spcBef>
                <a:spcPts val="0"/>
              </a:spcBef>
              <a:spcAft>
                <a:spcPts val="0"/>
              </a:spcAft>
              <a:buClr>
                <a:srgbClr val="000000"/>
              </a:buClr>
              <a:buSzPts val="1600"/>
              <a:buFont typeface="Arial" panose="020B0604020202020204" pitchFamily="34" charset="0"/>
              <a:buChar char="•"/>
            </a:pPr>
            <a:r>
              <a:rPr lang="en-US" sz="1600" b="1" i="0" u="none" strike="noStrike" cap="none" dirty="0">
                <a:solidFill>
                  <a:srgbClr val="C00000"/>
                </a:solidFill>
                <a:latin typeface="Quattrocento Sans"/>
                <a:ea typeface="Quattrocento Sans"/>
                <a:cs typeface="Quattrocento Sans"/>
                <a:sym typeface="Quattrocento Sans"/>
              </a:rPr>
              <a:t>Business Travel</a:t>
            </a:r>
            <a:endParaRPr sz="1600" b="1" i="0" u="none" strike="noStrike" cap="none" dirty="0">
              <a:solidFill>
                <a:srgbClr val="C00000"/>
              </a:solidFill>
              <a:latin typeface="Quattrocento Sans"/>
              <a:ea typeface="Quattrocento Sans"/>
              <a:cs typeface="Quattrocento Sans"/>
              <a:sym typeface="Quattrocento Sans"/>
            </a:endParaRPr>
          </a:p>
        </p:txBody>
      </p:sp>
      <p:sp>
        <p:nvSpPr>
          <p:cNvPr id="339" name="Google Shape;339;p13"/>
          <p:cNvSpPr txBox="1"/>
          <p:nvPr/>
        </p:nvSpPr>
        <p:spPr>
          <a:xfrm>
            <a:off x="733192" y="954961"/>
            <a:ext cx="8322000" cy="384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a:solidFill>
                  <a:srgbClr val="002060"/>
                </a:solidFill>
                <a:latin typeface="Quattrocento Sans"/>
                <a:ea typeface="Quattrocento Sans"/>
                <a:cs typeface="Quattrocento Sans"/>
                <a:sym typeface="Quattrocento Sans"/>
              </a:rPr>
              <a:t>Features Importance with SHAP Value</a:t>
            </a:r>
            <a:endParaRPr sz="2500" b="1" i="0" u="none" strike="noStrike" cap="none" dirty="0">
              <a:solidFill>
                <a:srgbClr val="002060"/>
              </a:solidFill>
              <a:latin typeface="Quattrocento Sans"/>
              <a:ea typeface="Quattrocento Sans"/>
              <a:cs typeface="Quattrocento Sans"/>
              <a:sym typeface="Quattrocento Sans"/>
            </a:endParaRPr>
          </a:p>
        </p:txBody>
      </p:sp>
      <p:sp>
        <p:nvSpPr>
          <p:cNvPr id="341" name="Google Shape;341;p13"/>
          <p:cNvSpPr/>
          <p:nvPr/>
        </p:nvSpPr>
        <p:spPr>
          <a:xfrm>
            <a:off x="985000" y="6291625"/>
            <a:ext cx="1009500" cy="19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FBE6127E-FDA5-4337-BCCD-6A9373772387}"/>
              </a:ext>
            </a:extLst>
          </p:cNvPr>
          <p:cNvSpPr/>
          <p:nvPr/>
        </p:nvSpPr>
        <p:spPr>
          <a:xfrm>
            <a:off x="833377" y="6133623"/>
            <a:ext cx="1009500" cy="158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a:extLst>
              <a:ext uri="{FF2B5EF4-FFF2-40B4-BE49-F238E27FC236}">
                <a16:creationId xmlns:a16="http://schemas.microsoft.com/office/drawing/2014/main" id="{69A87DAC-4F20-4BF8-BA72-C2A0854D5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3825" y="1519330"/>
            <a:ext cx="7029225" cy="4693294"/>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338;p13">
            <a:extLst>
              <a:ext uri="{FF2B5EF4-FFF2-40B4-BE49-F238E27FC236}">
                <a16:creationId xmlns:a16="http://schemas.microsoft.com/office/drawing/2014/main" id="{398D2D1A-47F8-47EC-B92E-BF14115CD6D0}"/>
              </a:ext>
            </a:extLst>
          </p:cNvPr>
          <p:cNvSpPr txBox="1"/>
          <p:nvPr/>
        </p:nvSpPr>
        <p:spPr>
          <a:xfrm>
            <a:off x="723892" y="3371418"/>
            <a:ext cx="3843000" cy="1415742"/>
          </a:xfrm>
          <a:prstGeom prst="rect">
            <a:avLst/>
          </a:prstGeom>
          <a:noFill/>
          <a:ln>
            <a:noFill/>
          </a:ln>
        </p:spPr>
        <p:txBody>
          <a:bodyPr spcFirstLastPara="1" wrap="square" lIns="91425" tIns="91425" rIns="91425" bIns="91425" anchor="t" anchorCtr="0">
            <a:spAutoFit/>
          </a:bodyPr>
          <a:lstStyle/>
          <a:p>
            <a:pPr marL="0" marR="0" lvl="0" indent="0" rtl="0">
              <a:lnSpc>
                <a:spcPct val="100000"/>
              </a:lnSpc>
              <a:spcBef>
                <a:spcPts val="0"/>
              </a:spcBef>
              <a:spcAft>
                <a:spcPts val="0"/>
              </a:spcAft>
              <a:buClr>
                <a:srgbClr val="000000"/>
              </a:buClr>
              <a:buSzPts val="1600"/>
              <a:buFont typeface="Arial"/>
              <a:buNone/>
            </a:pPr>
            <a:r>
              <a:rPr lang="en-US" sz="1600" b="1" i="0" u="none" strike="noStrike" cap="none" dirty="0">
                <a:solidFill>
                  <a:srgbClr val="002060"/>
                </a:solidFill>
                <a:latin typeface="Quattrocento Sans"/>
                <a:ea typeface="Quattrocento Sans"/>
                <a:cs typeface="Quattrocento Sans"/>
                <a:sym typeface="Quattrocento Sans"/>
              </a:rPr>
              <a:t>Top 3 </a:t>
            </a:r>
            <a:r>
              <a:rPr lang="en-US" sz="1600" b="1" dirty="0">
                <a:solidFill>
                  <a:srgbClr val="002060"/>
                </a:solidFill>
                <a:latin typeface="Quattrocento Sans"/>
                <a:ea typeface="Quattrocento Sans"/>
                <a:cs typeface="Quattrocento Sans"/>
                <a:sym typeface="Quattrocento Sans"/>
              </a:rPr>
              <a:t>features drive negative to attrition:</a:t>
            </a:r>
            <a:endParaRPr lang="en-US" sz="1600" b="1" i="0" u="none" strike="noStrike" cap="none" dirty="0">
              <a:solidFill>
                <a:srgbClr val="002060"/>
              </a:solidFill>
              <a:latin typeface="Quattrocento Sans"/>
              <a:ea typeface="Quattrocento Sans"/>
              <a:cs typeface="Quattrocento Sans"/>
              <a:sym typeface="Quattrocento Sans"/>
            </a:endParaRPr>
          </a:p>
          <a:p>
            <a:pPr marL="0" marR="0" lvl="0" indent="0" rtl="0">
              <a:lnSpc>
                <a:spcPct val="100000"/>
              </a:lnSpc>
              <a:spcBef>
                <a:spcPts val="0"/>
              </a:spcBef>
              <a:spcAft>
                <a:spcPts val="0"/>
              </a:spcAft>
              <a:buClr>
                <a:srgbClr val="000000"/>
              </a:buClr>
              <a:buSzPts val="1600"/>
              <a:buFont typeface="Arial"/>
              <a:buNone/>
            </a:pPr>
            <a:endParaRPr lang="en-US" sz="1600" b="1" i="0" u="none" strike="noStrike" cap="none" dirty="0">
              <a:solidFill>
                <a:srgbClr val="002060"/>
              </a:solidFill>
              <a:latin typeface="Quattrocento Sans"/>
              <a:ea typeface="Quattrocento Sans"/>
              <a:cs typeface="Quattrocento Sans"/>
              <a:sym typeface="Quattrocento Sans"/>
            </a:endParaRPr>
          </a:p>
          <a:p>
            <a:pPr marL="285750" marR="0" lvl="0" indent="-285750" rtl="0">
              <a:lnSpc>
                <a:spcPct val="100000"/>
              </a:lnSpc>
              <a:spcBef>
                <a:spcPts val="0"/>
              </a:spcBef>
              <a:spcAft>
                <a:spcPts val="0"/>
              </a:spcAft>
              <a:buClr>
                <a:srgbClr val="000000"/>
              </a:buClr>
              <a:buSzPts val="1600"/>
              <a:buFont typeface="Arial" panose="020B0604020202020204" pitchFamily="34" charset="0"/>
              <a:buChar char="•"/>
            </a:pPr>
            <a:r>
              <a:rPr lang="en-US" sz="1600" b="1" dirty="0">
                <a:solidFill>
                  <a:srgbClr val="002060"/>
                </a:solidFill>
                <a:latin typeface="Quattrocento Sans"/>
                <a:ea typeface="Quattrocento Sans"/>
                <a:cs typeface="Quattrocento Sans"/>
                <a:sym typeface="Quattrocento Sans"/>
              </a:rPr>
              <a:t>Job Satisfaction</a:t>
            </a:r>
          </a:p>
          <a:p>
            <a:pPr marL="285750" marR="0" lvl="0" indent="-285750" rtl="0">
              <a:lnSpc>
                <a:spcPct val="100000"/>
              </a:lnSpc>
              <a:spcBef>
                <a:spcPts val="0"/>
              </a:spcBef>
              <a:spcAft>
                <a:spcPts val="0"/>
              </a:spcAft>
              <a:buClr>
                <a:srgbClr val="000000"/>
              </a:buClr>
              <a:buSzPts val="1600"/>
              <a:buFont typeface="Arial" panose="020B0604020202020204" pitchFamily="34" charset="0"/>
              <a:buChar char="•"/>
            </a:pPr>
            <a:r>
              <a:rPr lang="en-US" sz="1600" b="1" dirty="0">
                <a:solidFill>
                  <a:srgbClr val="002060"/>
                </a:solidFill>
                <a:latin typeface="Quattrocento Sans"/>
                <a:ea typeface="Quattrocento Sans"/>
                <a:cs typeface="Quattrocento Sans"/>
                <a:sym typeface="Quattrocento Sans"/>
              </a:rPr>
              <a:t>Environment Satisfaction</a:t>
            </a:r>
          </a:p>
          <a:p>
            <a:pPr marL="285750" marR="0" lvl="0" indent="-285750" rtl="0">
              <a:lnSpc>
                <a:spcPct val="100000"/>
              </a:lnSpc>
              <a:spcBef>
                <a:spcPts val="0"/>
              </a:spcBef>
              <a:spcAft>
                <a:spcPts val="0"/>
              </a:spcAft>
              <a:buClr>
                <a:srgbClr val="000000"/>
              </a:buClr>
              <a:buSzPts val="1600"/>
              <a:buFont typeface="Arial" panose="020B0604020202020204" pitchFamily="34" charset="0"/>
              <a:buChar char="•"/>
            </a:pPr>
            <a:r>
              <a:rPr lang="en-US" sz="1600" b="1" dirty="0">
                <a:solidFill>
                  <a:srgbClr val="002060"/>
                </a:solidFill>
                <a:latin typeface="Quattrocento Sans"/>
                <a:ea typeface="Quattrocento Sans"/>
                <a:cs typeface="Quattrocento Sans"/>
                <a:sym typeface="Quattrocento Sans"/>
              </a:rPr>
              <a:t>Job Involvement</a:t>
            </a:r>
            <a:endParaRPr sz="1600" b="1" i="0" u="none" strike="noStrike" cap="none" dirty="0">
              <a:solidFill>
                <a:srgbClr val="002060"/>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724777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pic>
        <p:nvPicPr>
          <p:cNvPr id="336" name="Google Shape;336;g124bb47fa7e_1_11"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337" name="Google Shape;337;g124bb47fa7e_1_11"/>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800" dirty="0">
              <a:solidFill>
                <a:schemeClr val="lt1"/>
              </a:solidFill>
              <a:latin typeface="Calibri"/>
              <a:ea typeface="Calibri"/>
              <a:cs typeface="Calibri"/>
              <a:sym typeface="Calibri"/>
            </a:endParaRPr>
          </a:p>
        </p:txBody>
      </p:sp>
      <p:sp>
        <p:nvSpPr>
          <p:cNvPr id="338" name="Google Shape;338;g124bb47fa7e_1_11"/>
          <p:cNvSpPr txBox="1"/>
          <p:nvPr/>
        </p:nvSpPr>
        <p:spPr>
          <a:xfrm>
            <a:off x="733192" y="339361"/>
            <a:ext cx="8322000"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4000" b="1" dirty="0">
                <a:solidFill>
                  <a:srgbClr val="002060"/>
                </a:solidFill>
                <a:latin typeface="Quattrocento Sans"/>
                <a:sym typeface="Quattrocento Sans"/>
              </a:rPr>
              <a:t>SIMULATION</a:t>
            </a:r>
            <a:endParaRPr dirty="0"/>
          </a:p>
        </p:txBody>
      </p:sp>
      <p:sp>
        <p:nvSpPr>
          <p:cNvPr id="18" name="Google Shape;162;p6">
            <a:extLst>
              <a:ext uri="{FF2B5EF4-FFF2-40B4-BE49-F238E27FC236}">
                <a16:creationId xmlns:a16="http://schemas.microsoft.com/office/drawing/2014/main" id="{015D1D06-E3CB-4231-9CD4-551FD16DCD8E}"/>
              </a:ext>
            </a:extLst>
          </p:cNvPr>
          <p:cNvSpPr/>
          <p:nvPr/>
        </p:nvSpPr>
        <p:spPr>
          <a:xfrm>
            <a:off x="1501633" y="3043252"/>
            <a:ext cx="3402962" cy="261610"/>
          </a:xfrm>
          <a:prstGeom prst="rect">
            <a:avLst/>
          </a:prstGeom>
          <a:noFill/>
          <a:ln>
            <a:noFill/>
          </a:ln>
        </p:spPr>
        <p:txBody>
          <a:bodyPr spcFirstLastPara="1" wrap="square" lIns="0" tIns="0" rIns="0" bIns="0" anchor="t" anchorCtr="0">
            <a:spAutoFit/>
          </a:bodyPr>
          <a:lstStyle/>
          <a:p>
            <a:pPr marL="457200" marR="0" lvl="0" indent="-336550" algn="ctr" rtl="0">
              <a:lnSpc>
                <a:spcPct val="100000"/>
              </a:lnSpc>
              <a:spcBef>
                <a:spcPts val="0"/>
              </a:spcBef>
              <a:spcAft>
                <a:spcPts val="0"/>
              </a:spcAft>
              <a:buClr>
                <a:srgbClr val="002060"/>
              </a:buClr>
              <a:buSzPts val="1700"/>
              <a:buFont typeface="Quattrocento Sans"/>
              <a:buChar char="●"/>
            </a:pPr>
            <a:r>
              <a:rPr lang="en-US" sz="1700" b="0" i="0" u="none" strike="noStrike" cap="none" dirty="0">
                <a:solidFill>
                  <a:srgbClr val="002060"/>
                </a:solidFill>
                <a:latin typeface="Quattrocento Sans"/>
                <a:ea typeface="Quattrocento Sans"/>
                <a:cs typeface="Quattrocento Sans"/>
                <a:sym typeface="Quattrocento Sans"/>
              </a:rPr>
              <a:t>Overtime = Yes</a:t>
            </a:r>
          </a:p>
        </p:txBody>
      </p:sp>
      <p:sp>
        <p:nvSpPr>
          <p:cNvPr id="19" name="Google Shape;162;p6">
            <a:extLst>
              <a:ext uri="{FF2B5EF4-FFF2-40B4-BE49-F238E27FC236}">
                <a16:creationId xmlns:a16="http://schemas.microsoft.com/office/drawing/2014/main" id="{167163C2-A17F-416F-ADE9-0D57EFDA6095}"/>
              </a:ext>
            </a:extLst>
          </p:cNvPr>
          <p:cNvSpPr/>
          <p:nvPr/>
        </p:nvSpPr>
        <p:spPr>
          <a:xfrm>
            <a:off x="7326733" y="3031543"/>
            <a:ext cx="3707609" cy="261610"/>
          </a:xfrm>
          <a:prstGeom prst="rect">
            <a:avLst/>
          </a:prstGeom>
          <a:noFill/>
          <a:ln>
            <a:noFill/>
          </a:ln>
        </p:spPr>
        <p:txBody>
          <a:bodyPr spcFirstLastPara="1" wrap="square" lIns="0" tIns="0" rIns="0" bIns="0" anchor="t" anchorCtr="0">
            <a:spAutoFit/>
          </a:bodyPr>
          <a:lstStyle/>
          <a:p>
            <a:pPr marL="457200" marR="0" lvl="0" indent="-336550" algn="ctr" rtl="0">
              <a:lnSpc>
                <a:spcPct val="100000"/>
              </a:lnSpc>
              <a:spcBef>
                <a:spcPts val="0"/>
              </a:spcBef>
              <a:spcAft>
                <a:spcPts val="0"/>
              </a:spcAft>
              <a:buClr>
                <a:srgbClr val="002060"/>
              </a:buClr>
              <a:buSzPts val="1700"/>
              <a:buFont typeface="Quattrocento Sans"/>
              <a:buChar char="●"/>
            </a:pPr>
            <a:r>
              <a:rPr lang="en-US" sz="1700" b="0" i="0" u="none" strike="noStrike" cap="none" dirty="0">
                <a:solidFill>
                  <a:srgbClr val="002060"/>
                </a:solidFill>
                <a:latin typeface="Quattrocento Sans"/>
                <a:ea typeface="Quattrocento Sans"/>
                <a:cs typeface="Quattrocento Sans"/>
                <a:sym typeface="Quattrocento Sans"/>
              </a:rPr>
              <a:t>Overtime = No</a:t>
            </a:r>
          </a:p>
        </p:txBody>
      </p:sp>
      <p:sp>
        <p:nvSpPr>
          <p:cNvPr id="20" name="Google Shape;338;g124bb47fa7e_1_11">
            <a:extLst>
              <a:ext uri="{FF2B5EF4-FFF2-40B4-BE49-F238E27FC236}">
                <a16:creationId xmlns:a16="http://schemas.microsoft.com/office/drawing/2014/main" id="{BF75F840-5628-459F-B0B9-D6F853562DCE}"/>
              </a:ext>
            </a:extLst>
          </p:cNvPr>
          <p:cNvSpPr txBox="1"/>
          <p:nvPr/>
        </p:nvSpPr>
        <p:spPr>
          <a:xfrm>
            <a:off x="1226747" y="1536828"/>
            <a:ext cx="9738505" cy="61555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000" dirty="0">
                <a:solidFill>
                  <a:srgbClr val="002060"/>
                </a:solidFill>
                <a:latin typeface="Quattrocento Sans"/>
                <a:sym typeface="Quattrocento Sans"/>
              </a:rPr>
              <a:t>Manipulate </a:t>
            </a:r>
            <a:r>
              <a:rPr lang="en-US" sz="4000" b="1" dirty="0">
                <a:solidFill>
                  <a:srgbClr val="002060"/>
                </a:solidFill>
                <a:latin typeface="Quattrocento Sans"/>
                <a:sym typeface="Quattrocento Sans"/>
              </a:rPr>
              <a:t>50%</a:t>
            </a:r>
            <a:r>
              <a:rPr lang="en-US" sz="4000" dirty="0">
                <a:solidFill>
                  <a:srgbClr val="002060"/>
                </a:solidFill>
                <a:latin typeface="Quattrocento Sans"/>
                <a:sym typeface="Quattrocento Sans"/>
              </a:rPr>
              <a:t> Attrition Employee Data</a:t>
            </a:r>
            <a:endParaRPr dirty="0"/>
          </a:p>
        </p:txBody>
      </p:sp>
      <p:cxnSp>
        <p:nvCxnSpPr>
          <p:cNvPr id="21" name="Straight Arrow Connector 20">
            <a:extLst>
              <a:ext uri="{FF2B5EF4-FFF2-40B4-BE49-F238E27FC236}">
                <a16:creationId xmlns:a16="http://schemas.microsoft.com/office/drawing/2014/main" id="{5472CD81-C517-4AFF-B78D-E98E3EAAE512}"/>
              </a:ext>
            </a:extLst>
          </p:cNvPr>
          <p:cNvCxnSpPr>
            <a:cxnSpLocks/>
          </p:cNvCxnSpPr>
          <p:nvPr/>
        </p:nvCxnSpPr>
        <p:spPr>
          <a:xfrm>
            <a:off x="5750666" y="3114964"/>
            <a:ext cx="729996"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3" name="Google Shape;338;g124bb47fa7e_1_11">
            <a:extLst>
              <a:ext uri="{FF2B5EF4-FFF2-40B4-BE49-F238E27FC236}">
                <a16:creationId xmlns:a16="http://schemas.microsoft.com/office/drawing/2014/main" id="{2671F231-7DA1-4C1E-B3D9-247C46C6CE1C}"/>
              </a:ext>
            </a:extLst>
          </p:cNvPr>
          <p:cNvSpPr txBox="1"/>
          <p:nvPr/>
        </p:nvSpPr>
        <p:spPr>
          <a:xfrm>
            <a:off x="2232770" y="4783774"/>
            <a:ext cx="2294985"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400" b="1" dirty="0">
                <a:solidFill>
                  <a:srgbClr val="7030A0"/>
                </a:solidFill>
                <a:latin typeface="Quattrocento Sans"/>
                <a:sym typeface="Quattrocento Sans"/>
              </a:rPr>
              <a:t>237</a:t>
            </a:r>
          </a:p>
          <a:p>
            <a:pPr marL="0" marR="0" lvl="0" indent="0" algn="ctr" rtl="0">
              <a:spcBef>
                <a:spcPts val="0"/>
              </a:spcBef>
              <a:spcAft>
                <a:spcPts val="0"/>
              </a:spcAft>
              <a:buNone/>
            </a:pPr>
            <a:r>
              <a:rPr lang="en-US" sz="1600" dirty="0">
                <a:solidFill>
                  <a:srgbClr val="7030A0"/>
                </a:solidFill>
                <a:latin typeface="Quattrocento Sans"/>
                <a:sym typeface="Quattrocento Sans"/>
              </a:rPr>
              <a:t>(16%)</a:t>
            </a:r>
            <a:endParaRPr sz="1600" dirty="0">
              <a:solidFill>
                <a:srgbClr val="7030A0"/>
              </a:solidFill>
            </a:endParaRPr>
          </a:p>
        </p:txBody>
      </p:sp>
      <p:sp>
        <p:nvSpPr>
          <p:cNvPr id="25" name="Google Shape;338;g124bb47fa7e_1_11">
            <a:extLst>
              <a:ext uri="{FF2B5EF4-FFF2-40B4-BE49-F238E27FC236}">
                <a16:creationId xmlns:a16="http://schemas.microsoft.com/office/drawing/2014/main" id="{CC4F3069-224A-4CB5-8FE0-D1ED7F6DE2C5}"/>
              </a:ext>
            </a:extLst>
          </p:cNvPr>
          <p:cNvSpPr txBox="1"/>
          <p:nvPr/>
        </p:nvSpPr>
        <p:spPr>
          <a:xfrm>
            <a:off x="8195189" y="4842766"/>
            <a:ext cx="2294985" cy="1077218"/>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5400" b="1" dirty="0">
                <a:solidFill>
                  <a:schemeClr val="accent6">
                    <a:lumMod val="60000"/>
                    <a:lumOff val="40000"/>
                  </a:schemeClr>
                </a:solidFill>
                <a:latin typeface="Quattrocento Sans"/>
                <a:sym typeface="Quattrocento Sans"/>
              </a:rPr>
              <a:t>133</a:t>
            </a:r>
          </a:p>
          <a:p>
            <a:pPr marL="0" marR="0" lvl="0" indent="0" algn="ctr" rtl="0">
              <a:spcBef>
                <a:spcPts val="0"/>
              </a:spcBef>
              <a:spcAft>
                <a:spcPts val="0"/>
              </a:spcAft>
              <a:buNone/>
            </a:pPr>
            <a:r>
              <a:rPr lang="en-US" sz="1600" dirty="0">
                <a:solidFill>
                  <a:schemeClr val="accent6">
                    <a:lumMod val="60000"/>
                    <a:lumOff val="40000"/>
                  </a:schemeClr>
                </a:solidFill>
                <a:latin typeface="Quattrocento Sans"/>
                <a:sym typeface="Quattrocento Sans"/>
              </a:rPr>
              <a:t>(9%)</a:t>
            </a:r>
            <a:endParaRPr sz="1600" dirty="0">
              <a:solidFill>
                <a:schemeClr val="accent6">
                  <a:lumMod val="60000"/>
                  <a:lumOff val="40000"/>
                </a:schemeClr>
              </a:solidFill>
            </a:endParaRPr>
          </a:p>
        </p:txBody>
      </p:sp>
      <p:sp>
        <p:nvSpPr>
          <p:cNvPr id="5" name="Oval 4">
            <a:extLst>
              <a:ext uri="{FF2B5EF4-FFF2-40B4-BE49-F238E27FC236}">
                <a16:creationId xmlns:a16="http://schemas.microsoft.com/office/drawing/2014/main" id="{33CA4532-9CC1-4631-8D71-7D8B12669FEE}"/>
              </a:ext>
            </a:extLst>
          </p:cNvPr>
          <p:cNvSpPr/>
          <p:nvPr/>
        </p:nvSpPr>
        <p:spPr>
          <a:xfrm>
            <a:off x="2397036" y="4339157"/>
            <a:ext cx="1966452" cy="1966452"/>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F77541F7-ED2E-4A7E-8895-0A046DD339AD}"/>
              </a:ext>
            </a:extLst>
          </p:cNvPr>
          <p:cNvSpPr/>
          <p:nvPr/>
        </p:nvSpPr>
        <p:spPr>
          <a:xfrm>
            <a:off x="8359454" y="4389311"/>
            <a:ext cx="1966452" cy="1966452"/>
          </a:xfrm>
          <a:prstGeom prst="ellipse">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699686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13"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334" name="Google Shape;334;p13"/>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13"/>
          <p:cNvSpPr txBox="1"/>
          <p:nvPr/>
        </p:nvSpPr>
        <p:spPr>
          <a:xfrm>
            <a:off x="723892" y="275486"/>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dirty="0">
                <a:solidFill>
                  <a:srgbClr val="002060"/>
                </a:solidFill>
                <a:latin typeface="Quattrocento Sans"/>
                <a:ea typeface="Quattrocento Sans"/>
                <a:cs typeface="Quattrocento Sans"/>
                <a:sym typeface="Quattrocento Sans"/>
              </a:rPr>
              <a:t>RECOMMENDATION</a:t>
            </a:r>
            <a:endParaRPr sz="4000" b="1" i="0" u="none" strike="noStrike" cap="none" dirty="0">
              <a:solidFill>
                <a:srgbClr val="002060"/>
              </a:solidFill>
              <a:latin typeface="Quattrocento Sans"/>
              <a:ea typeface="Quattrocento Sans"/>
              <a:cs typeface="Quattrocento Sans"/>
              <a:sym typeface="Quattrocento Sans"/>
            </a:endParaRPr>
          </a:p>
        </p:txBody>
      </p:sp>
      <p:sp>
        <p:nvSpPr>
          <p:cNvPr id="339" name="Google Shape;339;p13"/>
          <p:cNvSpPr txBox="1"/>
          <p:nvPr/>
        </p:nvSpPr>
        <p:spPr>
          <a:xfrm>
            <a:off x="723892" y="965611"/>
            <a:ext cx="10838843" cy="553998"/>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Clr>
                <a:srgbClr val="000000"/>
              </a:buClr>
              <a:buSzPts val="2500"/>
              <a:buFont typeface="Arial"/>
              <a:buNone/>
            </a:pPr>
            <a:r>
              <a:rPr lang="en-US" sz="1800" b="1" i="1" u="none" strike="noStrike" cap="none" dirty="0">
                <a:solidFill>
                  <a:srgbClr val="002060"/>
                </a:solidFill>
                <a:latin typeface="Quattrocento Sans"/>
                <a:ea typeface="Quattrocento Sans"/>
                <a:cs typeface="Quattrocento Sans"/>
                <a:sym typeface="Quattrocento Sans"/>
              </a:rPr>
              <a:t>Since Overtime has a high impact on Employee Attrition, companies should focus on changing the company's Overtime structure.</a:t>
            </a:r>
            <a:endParaRPr sz="1800" b="1" i="1" u="none" strike="noStrike" cap="none" dirty="0">
              <a:solidFill>
                <a:srgbClr val="002060"/>
              </a:solidFill>
              <a:latin typeface="Quattrocento Sans"/>
              <a:ea typeface="Quattrocento Sans"/>
              <a:cs typeface="Quattrocento Sans"/>
              <a:sym typeface="Quattrocento Sans"/>
            </a:endParaRPr>
          </a:p>
        </p:txBody>
      </p:sp>
      <p:sp>
        <p:nvSpPr>
          <p:cNvPr id="341" name="Google Shape;341;p13"/>
          <p:cNvSpPr/>
          <p:nvPr/>
        </p:nvSpPr>
        <p:spPr>
          <a:xfrm>
            <a:off x="985000" y="6291625"/>
            <a:ext cx="1009500" cy="197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a:extLst>
              <a:ext uri="{FF2B5EF4-FFF2-40B4-BE49-F238E27FC236}">
                <a16:creationId xmlns:a16="http://schemas.microsoft.com/office/drawing/2014/main" id="{FBE6127E-FDA5-4337-BCCD-6A9373772387}"/>
              </a:ext>
            </a:extLst>
          </p:cNvPr>
          <p:cNvSpPr/>
          <p:nvPr/>
        </p:nvSpPr>
        <p:spPr>
          <a:xfrm>
            <a:off x="833377" y="6133623"/>
            <a:ext cx="1009500" cy="1580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Google Shape;338;p13">
            <a:extLst>
              <a:ext uri="{FF2B5EF4-FFF2-40B4-BE49-F238E27FC236}">
                <a16:creationId xmlns:a16="http://schemas.microsoft.com/office/drawing/2014/main" id="{398D2D1A-47F8-47EC-B92E-BF14115CD6D0}"/>
              </a:ext>
            </a:extLst>
          </p:cNvPr>
          <p:cNvSpPr txBox="1"/>
          <p:nvPr/>
        </p:nvSpPr>
        <p:spPr>
          <a:xfrm>
            <a:off x="676579" y="1473000"/>
            <a:ext cx="10838842" cy="5355282"/>
          </a:xfrm>
          <a:prstGeom prst="rect">
            <a:avLst/>
          </a:prstGeom>
          <a:noFill/>
          <a:ln>
            <a:noFill/>
          </a:ln>
        </p:spPr>
        <p:txBody>
          <a:bodyPr spcFirstLastPara="1" wrap="square" lIns="91425" tIns="91425" rIns="91425" bIns="91425" anchor="t" anchorCtr="0">
            <a:spAutoFit/>
          </a:bodyPr>
          <a:lstStyle/>
          <a:p>
            <a:pPr marL="0" marR="0" lvl="0" indent="0" rtl="0">
              <a:lnSpc>
                <a:spcPct val="150000"/>
              </a:lnSpc>
              <a:spcBef>
                <a:spcPts val="0"/>
              </a:spcBef>
              <a:spcAft>
                <a:spcPts val="0"/>
              </a:spcAft>
              <a:buClr>
                <a:srgbClr val="000000"/>
              </a:buClr>
              <a:buSzPts val="1600"/>
              <a:buFont typeface="Arial"/>
              <a:buNone/>
            </a:pPr>
            <a:r>
              <a:rPr lang="en-US" sz="1600" b="1" i="0" u="none" strike="noStrike" cap="none" dirty="0">
                <a:solidFill>
                  <a:schemeClr val="tx1"/>
                </a:solidFill>
                <a:latin typeface="Quattrocento Sans"/>
                <a:ea typeface="Quattrocento Sans"/>
                <a:cs typeface="Quattrocento Sans"/>
                <a:sym typeface="Quattrocento Sans"/>
              </a:rPr>
              <a:t>Evaluate the cause of Overtime</a:t>
            </a:r>
          </a:p>
          <a:p>
            <a:pPr marL="285750" marR="0" lvl="0" indent="-285750" rtl="0">
              <a:lnSpc>
                <a:spcPct val="150000"/>
              </a:lnSpc>
              <a:spcBef>
                <a:spcPts val="0"/>
              </a:spcBef>
              <a:spcAft>
                <a:spcPts val="0"/>
              </a:spcAft>
              <a:buClr>
                <a:srgbClr val="000000"/>
              </a:buClr>
              <a:buSzPts val="1600"/>
              <a:buFont typeface="Arial" panose="020B0604020202020204" pitchFamily="34" charset="0"/>
              <a:buChar char="•"/>
            </a:pPr>
            <a:r>
              <a:rPr lang="en-US" sz="1600" i="0" u="none" strike="noStrike" cap="none" dirty="0">
                <a:solidFill>
                  <a:schemeClr val="tx1"/>
                </a:solidFill>
                <a:latin typeface="Quattrocento Sans"/>
                <a:ea typeface="Quattrocento Sans"/>
                <a:cs typeface="Quattrocento Sans"/>
                <a:sym typeface="Quattrocento Sans"/>
              </a:rPr>
              <a:t>Seeing the root of the problem is the most important thing. The HR team can retrieve data from employees who often get Overtime to see the main Overtime problems. Things like excessive workload, unclear job descriptions, and lack of team communication can be major factors.</a:t>
            </a:r>
          </a:p>
          <a:p>
            <a:pPr marL="0" marR="0" lvl="0" indent="0" rtl="0">
              <a:lnSpc>
                <a:spcPct val="150000"/>
              </a:lnSpc>
              <a:spcBef>
                <a:spcPts val="0"/>
              </a:spcBef>
              <a:spcAft>
                <a:spcPts val="0"/>
              </a:spcAft>
              <a:buClr>
                <a:srgbClr val="000000"/>
              </a:buClr>
              <a:buSzPts val="1600"/>
              <a:buFont typeface="Arial"/>
              <a:buNone/>
            </a:pPr>
            <a:r>
              <a:rPr lang="en-US" sz="1600" b="1" i="0" u="none" strike="noStrike" cap="none" dirty="0">
                <a:solidFill>
                  <a:schemeClr val="tx1"/>
                </a:solidFill>
                <a:latin typeface="Quattrocento Sans"/>
                <a:ea typeface="Quattrocento Sans"/>
                <a:cs typeface="Quattrocento Sans"/>
                <a:sym typeface="Quattrocento Sans"/>
              </a:rPr>
              <a:t>Making Overtime Policy</a:t>
            </a:r>
          </a:p>
          <a:p>
            <a:pPr marL="285750" marR="0" lvl="0" indent="-285750" rtl="0">
              <a:lnSpc>
                <a:spcPct val="150000"/>
              </a:lnSpc>
              <a:spcBef>
                <a:spcPts val="0"/>
              </a:spcBef>
              <a:spcAft>
                <a:spcPts val="0"/>
              </a:spcAft>
              <a:buClr>
                <a:srgbClr val="000000"/>
              </a:buClr>
              <a:buSzPts val="1600"/>
              <a:buFont typeface="Arial" panose="020B0604020202020204" pitchFamily="34" charset="0"/>
              <a:buChar char="•"/>
            </a:pPr>
            <a:r>
              <a:rPr lang="en-US" sz="1600" dirty="0">
                <a:solidFill>
                  <a:schemeClr val="tx1"/>
                </a:solidFill>
                <a:latin typeface="Quattrocento Sans"/>
                <a:ea typeface="Quattrocento Sans"/>
                <a:cs typeface="Quattrocento Sans"/>
                <a:sym typeface="Quattrocento Sans"/>
              </a:rPr>
              <a:t>Implement standard Overtime limits for each employee and provide monthly/quarterly/annual compensation according to the number of Overtime hours of the employee.</a:t>
            </a:r>
          </a:p>
          <a:p>
            <a:pPr marL="285750" marR="0" lvl="0" indent="-285750" rtl="0">
              <a:lnSpc>
                <a:spcPct val="150000"/>
              </a:lnSpc>
              <a:spcBef>
                <a:spcPts val="0"/>
              </a:spcBef>
              <a:spcAft>
                <a:spcPts val="0"/>
              </a:spcAft>
              <a:buClr>
                <a:srgbClr val="000000"/>
              </a:buClr>
              <a:buSzPts val="1600"/>
              <a:buFont typeface="Arial" panose="020B0604020202020204" pitchFamily="34" charset="0"/>
              <a:buChar char="•"/>
            </a:pPr>
            <a:r>
              <a:rPr lang="en-US" sz="1600" dirty="0">
                <a:solidFill>
                  <a:schemeClr val="tx1"/>
                </a:solidFill>
                <a:latin typeface="Quattrocento Sans"/>
                <a:ea typeface="Quattrocento Sans"/>
                <a:cs typeface="Quattrocento Sans"/>
                <a:sym typeface="Quattrocento Sans"/>
              </a:rPr>
              <a:t>Can take leave the next day or get compensation directly if in one day the Overtime exceeds the daily standard limit.</a:t>
            </a:r>
          </a:p>
          <a:p>
            <a:pPr marL="0" marR="0" lvl="0" indent="0" rtl="0">
              <a:lnSpc>
                <a:spcPct val="150000"/>
              </a:lnSpc>
              <a:spcBef>
                <a:spcPts val="0"/>
              </a:spcBef>
              <a:spcAft>
                <a:spcPts val="0"/>
              </a:spcAft>
              <a:buClr>
                <a:srgbClr val="000000"/>
              </a:buClr>
              <a:buSzPts val="1600"/>
              <a:buFont typeface="Arial"/>
              <a:buNone/>
            </a:pPr>
            <a:r>
              <a:rPr lang="en-US" sz="1600" b="1" i="0" u="none" strike="noStrike" cap="none" dirty="0">
                <a:solidFill>
                  <a:schemeClr val="tx1"/>
                </a:solidFill>
                <a:latin typeface="Quattrocento Sans"/>
                <a:ea typeface="Quattrocento Sans"/>
                <a:cs typeface="Quattrocento Sans"/>
                <a:sym typeface="Quattrocento Sans"/>
              </a:rPr>
              <a:t>Conducting a Cross-Training program</a:t>
            </a:r>
          </a:p>
          <a:p>
            <a:pPr marL="285750" lvl="1" indent="-285750">
              <a:lnSpc>
                <a:spcPct val="150000"/>
              </a:lnSpc>
              <a:buSzPts val="1600"/>
              <a:buFont typeface="Arial" panose="020B0604020202020204" pitchFamily="34" charset="0"/>
              <a:buChar char="•"/>
            </a:pPr>
            <a:r>
              <a:rPr lang="en-US" sz="1600" i="0" u="none" strike="noStrike" cap="none" dirty="0">
                <a:solidFill>
                  <a:schemeClr val="tx1"/>
                </a:solidFill>
                <a:latin typeface="Quattrocento Sans"/>
                <a:ea typeface="Quattrocento Sans"/>
                <a:cs typeface="Quattrocento Sans"/>
                <a:sym typeface="Quattrocento Sans"/>
              </a:rPr>
              <a:t>Providing additional training outside the field can be a solution for companies to make employee skills even, thereby reducing the accumulation of work by several employees due to the lack of experts.</a:t>
            </a:r>
          </a:p>
          <a:p>
            <a:pPr marL="0" marR="0" lvl="0" indent="0" rtl="0">
              <a:lnSpc>
                <a:spcPct val="150000"/>
              </a:lnSpc>
              <a:spcBef>
                <a:spcPts val="0"/>
              </a:spcBef>
              <a:spcAft>
                <a:spcPts val="0"/>
              </a:spcAft>
              <a:buClr>
                <a:srgbClr val="000000"/>
              </a:buClr>
              <a:buSzPts val="1600"/>
              <a:buFont typeface="Arial"/>
              <a:buNone/>
            </a:pPr>
            <a:r>
              <a:rPr lang="en-US" sz="1600" b="1" i="0" u="none" strike="noStrike" cap="none" dirty="0">
                <a:solidFill>
                  <a:schemeClr val="tx1"/>
                </a:solidFill>
                <a:latin typeface="Quattrocento Sans"/>
                <a:ea typeface="Quattrocento Sans"/>
                <a:cs typeface="Quattrocento Sans"/>
                <a:sym typeface="Quattrocento Sans"/>
              </a:rPr>
              <a:t>Work Efficiency</a:t>
            </a:r>
          </a:p>
          <a:p>
            <a:pPr marL="285750" marR="0" lvl="0" indent="-285750" rtl="0">
              <a:lnSpc>
                <a:spcPct val="150000"/>
              </a:lnSpc>
              <a:spcBef>
                <a:spcPts val="0"/>
              </a:spcBef>
              <a:spcAft>
                <a:spcPts val="0"/>
              </a:spcAft>
              <a:buClr>
                <a:srgbClr val="000000"/>
              </a:buClr>
              <a:buSzPts val="1600"/>
              <a:buFont typeface="Arial" panose="020B0604020202020204" pitchFamily="34" charset="0"/>
              <a:buChar char="•"/>
            </a:pPr>
            <a:r>
              <a:rPr lang="en-US" sz="1600" i="0" u="none" strike="noStrike" cap="none" dirty="0">
                <a:solidFill>
                  <a:schemeClr val="tx1"/>
                </a:solidFill>
                <a:latin typeface="Quattrocento Sans"/>
                <a:ea typeface="Quattrocento Sans"/>
                <a:cs typeface="Quattrocento Sans"/>
                <a:sym typeface="Quattrocento Sans"/>
              </a:rPr>
              <a:t>Conduct further studies on jobs that often get Overtime such as Sales Representative, regarding the utility of resources whether sufficient or require additional resources.</a:t>
            </a:r>
            <a:endParaRPr sz="1600" i="0" u="none" strike="noStrike" cap="none" dirty="0">
              <a:solidFill>
                <a:schemeClr val="tx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445467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p16"/>
          <p:cNvPicPr preferRelativeResize="0"/>
          <p:nvPr/>
        </p:nvPicPr>
        <p:blipFill rotWithShape="1">
          <a:blip r:embed="rId3">
            <a:alphaModFix/>
          </a:blip>
          <a:srcRect/>
          <a:stretch/>
        </p:blipFill>
        <p:spPr>
          <a:xfrm>
            <a:off x="0" y="0"/>
            <a:ext cx="12192000" cy="6858000"/>
          </a:xfrm>
          <a:custGeom>
            <a:avLst/>
            <a:gdLst/>
            <a:ahLst/>
            <a:cxnLst/>
            <a:rect l="l" t="t" r="r" b="b"/>
            <a:pathLst>
              <a:path w="12192000" h="2895600" extrusionOk="0">
                <a:moveTo>
                  <a:pt x="0" y="0"/>
                </a:moveTo>
                <a:lnTo>
                  <a:pt x="12192000" y="0"/>
                </a:lnTo>
                <a:lnTo>
                  <a:pt x="12192000" y="2895600"/>
                </a:lnTo>
                <a:lnTo>
                  <a:pt x="0" y="2895600"/>
                </a:lnTo>
                <a:close/>
              </a:path>
            </a:pathLst>
          </a:custGeom>
          <a:noFill/>
          <a:ln>
            <a:noFill/>
          </a:ln>
        </p:spPr>
      </p:pic>
      <p:sp>
        <p:nvSpPr>
          <p:cNvPr id="412" name="Google Shape;412;p16"/>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3" name="Google Shape;413;p16"/>
          <p:cNvSpPr txBox="1"/>
          <p:nvPr/>
        </p:nvSpPr>
        <p:spPr>
          <a:xfrm>
            <a:off x="733192" y="4331033"/>
            <a:ext cx="4845600" cy="831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5400"/>
              <a:buFont typeface="Arial"/>
              <a:buNone/>
            </a:pPr>
            <a:r>
              <a:rPr lang="en-US" sz="5400" b="0" i="0" u="none" strike="noStrike" cap="none">
                <a:solidFill>
                  <a:srgbClr val="002060"/>
                </a:solidFill>
                <a:latin typeface="Quattrocento Sans"/>
                <a:ea typeface="Quattrocento Sans"/>
                <a:cs typeface="Quattrocento Sans"/>
                <a:sym typeface="Quattrocento Sans"/>
              </a:rPr>
              <a:t>Thank </a:t>
            </a:r>
            <a:r>
              <a:rPr lang="en-US" sz="5400" b="1" i="0" u="none" strike="noStrike" cap="none">
                <a:solidFill>
                  <a:srgbClr val="002060"/>
                </a:solidFill>
                <a:latin typeface="Quattrocento Sans"/>
                <a:ea typeface="Quattrocento Sans"/>
                <a:cs typeface="Quattrocento Sans"/>
                <a:sym typeface="Quattrocento Sans"/>
              </a:rPr>
              <a:t>You</a:t>
            </a:r>
            <a:endParaRPr sz="1400" b="0" i="0" u="none" strike="noStrike" cap="none">
              <a:solidFill>
                <a:srgbClr val="000000"/>
              </a:solidFill>
              <a:latin typeface="Arial"/>
              <a:ea typeface="Arial"/>
              <a:cs typeface="Arial"/>
              <a:sym typeface="Arial"/>
            </a:endParaRPr>
          </a:p>
        </p:txBody>
      </p:sp>
      <p:grpSp>
        <p:nvGrpSpPr>
          <p:cNvPr id="414" name="Google Shape;414;p16" descr="This image is of an abstract shape. "/>
          <p:cNvGrpSpPr/>
          <p:nvPr/>
        </p:nvGrpSpPr>
        <p:grpSpPr>
          <a:xfrm>
            <a:off x="2950669" y="-4116586"/>
            <a:ext cx="12607266" cy="14624732"/>
            <a:chOff x="2950669" y="-4116586"/>
            <a:chExt cx="12607266" cy="14624732"/>
          </a:xfrm>
        </p:grpSpPr>
        <p:sp>
          <p:nvSpPr>
            <p:cNvPr id="415" name="Google Shape;415;p16"/>
            <p:cNvSpPr/>
            <p:nvPr/>
          </p:nvSpPr>
          <p:spPr>
            <a:xfrm rot="9420272">
              <a:off x="4855953" y="-2246936"/>
              <a:ext cx="8673602" cy="11518530"/>
            </a:xfrm>
            <a:custGeom>
              <a:avLst/>
              <a:gdLst/>
              <a:ahLst/>
              <a:cxnLst/>
              <a:rect l="l" t="t" r="r" b="b"/>
              <a:pathLst>
                <a:path w="2492" h="3315" extrusionOk="0">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6" name="Google Shape;416;p16"/>
            <p:cNvSpPr/>
            <p:nvPr/>
          </p:nvSpPr>
          <p:spPr>
            <a:xfrm rot="9420272">
              <a:off x="5048022" y="-2833465"/>
              <a:ext cx="8756895" cy="10755934"/>
            </a:xfrm>
            <a:custGeom>
              <a:avLst/>
              <a:gdLst/>
              <a:ahLst/>
              <a:cxnLst/>
              <a:rect l="l" t="t" r="r" b="b"/>
              <a:pathLst>
                <a:path w="2516" h="3095" extrusionOk="0">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417" name="Google Shape;417;p16"/>
            <p:cNvSpPr/>
            <p:nvPr/>
          </p:nvSpPr>
          <p:spPr>
            <a:xfrm rot="9420272">
              <a:off x="5218811" y="-1993836"/>
              <a:ext cx="7570428" cy="10122905"/>
            </a:xfrm>
            <a:custGeom>
              <a:avLst/>
              <a:gdLst/>
              <a:ahLst/>
              <a:cxnLst/>
              <a:rect l="l" t="t" r="r" b="b"/>
              <a:pathLst>
                <a:path w="2175" h="2913" extrusionOk="0">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0">
                  <a:srgbClr val="882BE5"/>
                </a:gs>
                <a:gs pos="19000">
                  <a:srgbClr val="6672E4"/>
                </a:gs>
                <a:gs pos="100000">
                  <a:srgbClr val="7CEFD8"/>
                </a:gs>
              </a:gsLst>
              <a:lin ang="10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pic>
        <p:nvPicPr>
          <p:cNvPr id="121" name="Google Shape;121;p8"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122" name="Google Shape;122;p8"/>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3" name="Google Shape;123;p8"/>
          <p:cNvSpPr txBox="1"/>
          <p:nvPr/>
        </p:nvSpPr>
        <p:spPr>
          <a:xfrm>
            <a:off x="733202" y="339350"/>
            <a:ext cx="10696800" cy="615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US" sz="4000" b="1" i="0" u="none" strike="noStrike" cap="none">
                <a:solidFill>
                  <a:srgbClr val="002060"/>
                </a:solidFill>
                <a:latin typeface="Quattrocento Sans"/>
                <a:ea typeface="Quattrocento Sans"/>
                <a:cs typeface="Quattrocento Sans"/>
                <a:sym typeface="Quattrocento Sans"/>
              </a:rPr>
              <a:t>OUTLINE</a:t>
            </a:r>
            <a:endParaRPr sz="1400" b="1" i="0" u="none" strike="noStrike" cap="none">
              <a:solidFill>
                <a:srgbClr val="000000"/>
              </a:solidFill>
              <a:latin typeface="Arial"/>
              <a:ea typeface="Arial"/>
              <a:cs typeface="Arial"/>
              <a:sym typeface="Arial"/>
            </a:endParaRPr>
          </a:p>
        </p:txBody>
      </p:sp>
      <p:sp>
        <p:nvSpPr>
          <p:cNvPr id="124" name="Google Shape;124;p8"/>
          <p:cNvSpPr txBox="1"/>
          <p:nvPr/>
        </p:nvSpPr>
        <p:spPr>
          <a:xfrm>
            <a:off x="1265692" y="1538561"/>
            <a:ext cx="8322000" cy="230832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a:solidFill>
                  <a:srgbClr val="002060"/>
                </a:solidFill>
                <a:latin typeface="Quattrocento Sans"/>
                <a:ea typeface="Quattrocento Sans"/>
                <a:cs typeface="Quattrocento Sans"/>
                <a:sym typeface="Quattrocento Sans"/>
              </a:rPr>
              <a:t>Project Intro</a:t>
            </a: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a:solidFill>
                  <a:srgbClr val="002060"/>
                </a:solidFill>
                <a:latin typeface="Quattrocento Sans"/>
                <a:ea typeface="Quattrocento Sans"/>
                <a:cs typeface="Quattrocento Sans"/>
                <a:sym typeface="Quattrocento Sans"/>
              </a:rPr>
              <a:t>Methods</a:t>
            </a: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500"/>
              <a:buFont typeface="Arial"/>
              <a:buNone/>
            </a:pPr>
            <a:r>
              <a:rPr lang="en-US" sz="2500" b="1" i="0" u="none" strike="noStrike" cap="none" dirty="0">
                <a:solidFill>
                  <a:srgbClr val="002060"/>
                </a:solidFill>
                <a:latin typeface="Quattrocento Sans"/>
                <a:ea typeface="Quattrocento Sans"/>
                <a:cs typeface="Quattrocento Sans"/>
                <a:sym typeface="Quattrocento Sans"/>
              </a:rPr>
              <a:t>Result &amp; Recommendations</a:t>
            </a: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2500"/>
              <a:buFont typeface="Arial"/>
              <a:buNone/>
            </a:pPr>
            <a:endParaRPr sz="2500" b="1" i="0" u="none" strike="noStrike" cap="none" dirty="0">
              <a:solidFill>
                <a:srgbClr val="002060"/>
              </a:solidFill>
              <a:latin typeface="Quattrocento Sans"/>
              <a:ea typeface="Quattrocento Sans"/>
              <a:cs typeface="Quattrocento Sans"/>
              <a:sym typeface="Quattrocento Sans"/>
            </a:endParaRPr>
          </a:p>
        </p:txBody>
      </p:sp>
      <p:sp>
        <p:nvSpPr>
          <p:cNvPr id="125" name="Google Shape;125;p8"/>
          <p:cNvSpPr txBox="1"/>
          <p:nvPr/>
        </p:nvSpPr>
        <p:spPr>
          <a:xfrm>
            <a:off x="1920592" y="1538561"/>
            <a:ext cx="8322000" cy="3077766"/>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2500"/>
              <a:buFont typeface="Arial"/>
              <a:buNone/>
            </a:pPr>
            <a:r>
              <a:rPr lang="en-US" sz="2500" b="1" i="0" u="none" strike="noStrike" cap="none" dirty="0">
                <a:solidFill>
                  <a:srgbClr val="002060"/>
                </a:solidFill>
                <a:latin typeface="Quattrocento Sans"/>
                <a:ea typeface="Quattrocento Sans"/>
                <a:cs typeface="Quattrocento Sans"/>
                <a:sym typeface="Quattrocento Sans"/>
              </a:rPr>
              <a:t>4</a:t>
            </a: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2500"/>
              <a:buFont typeface="Arial"/>
              <a:buNone/>
            </a:pP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2500"/>
              <a:buFont typeface="Arial"/>
              <a:buNone/>
            </a:pPr>
            <a:r>
              <a:rPr lang="en-US" sz="2500" b="1" i="0" u="none" strike="noStrike" cap="none" dirty="0">
                <a:solidFill>
                  <a:srgbClr val="002060"/>
                </a:solidFill>
                <a:latin typeface="Quattrocento Sans"/>
                <a:ea typeface="Quattrocento Sans"/>
                <a:cs typeface="Quattrocento Sans"/>
                <a:sym typeface="Quattrocento Sans"/>
              </a:rPr>
              <a:t>7</a:t>
            </a: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2500"/>
              <a:buFont typeface="Arial"/>
              <a:buNone/>
            </a:pP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2500"/>
              <a:buFont typeface="Arial"/>
              <a:buNone/>
            </a:pPr>
            <a:r>
              <a:rPr lang="en-US" sz="2500" b="1" i="0" u="none" strike="noStrike" cap="none" dirty="0">
                <a:solidFill>
                  <a:srgbClr val="002060"/>
                </a:solidFill>
                <a:latin typeface="Quattrocento Sans"/>
                <a:ea typeface="Quattrocento Sans"/>
                <a:cs typeface="Quattrocento Sans"/>
                <a:sym typeface="Quattrocento Sans"/>
              </a:rPr>
              <a:t>19</a:t>
            </a: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2500"/>
              <a:buFont typeface="Arial"/>
              <a:buNone/>
            </a:pP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2500"/>
              <a:buFont typeface="Arial"/>
              <a:buNone/>
            </a:pPr>
            <a:endParaRPr sz="2500" b="1" i="0" u="none" strike="noStrike" cap="none" dirty="0">
              <a:solidFill>
                <a:srgbClr val="002060"/>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2500"/>
              <a:buFont typeface="Arial"/>
              <a:buNone/>
            </a:pPr>
            <a:endParaRPr sz="2500" b="1" i="0" u="none" strike="noStrike" cap="none" dirty="0">
              <a:solidFill>
                <a:srgbClr val="002060"/>
              </a:solidFill>
              <a:latin typeface="Quattrocento Sans"/>
              <a:ea typeface="Quattrocento Sans"/>
              <a:cs typeface="Quattrocento Sans"/>
              <a:sym typeface="Quattrocento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131" name="Google Shape;131;p3" descr="Halaman Unduh untuk 12south Will Enhance An Already Vibrant Nashville  Neighborhood Powerpoint Background Design Free Photos Workplace"/>
          <p:cNvPicPr preferRelativeResize="0"/>
          <p:nvPr/>
        </p:nvPicPr>
        <p:blipFill rotWithShape="1">
          <a:blip r:embed="rId3">
            <a:alphaModFix amt="20000"/>
          </a:blip>
          <a:srcRect/>
          <a:stretch/>
        </p:blipFill>
        <p:spPr>
          <a:xfrm flipH="1">
            <a:off x="1886857" y="0"/>
            <a:ext cx="10305143" cy="6864608"/>
          </a:xfrm>
          <a:prstGeom prst="rect">
            <a:avLst/>
          </a:prstGeom>
          <a:noFill/>
          <a:ln>
            <a:noFill/>
          </a:ln>
        </p:spPr>
      </p:pic>
      <p:grpSp>
        <p:nvGrpSpPr>
          <p:cNvPr id="132" name="Google Shape;132;p3" descr="This image is of an abstract shape. "/>
          <p:cNvGrpSpPr/>
          <p:nvPr/>
        </p:nvGrpSpPr>
        <p:grpSpPr>
          <a:xfrm rot="-959300" flipH="1">
            <a:off x="-5828059" y="-3573328"/>
            <a:ext cx="11236507" cy="13924652"/>
            <a:chOff x="2950669" y="-4116586"/>
            <a:chExt cx="12607267" cy="14624732"/>
          </a:xfrm>
        </p:grpSpPr>
        <p:sp>
          <p:nvSpPr>
            <p:cNvPr id="133" name="Google Shape;133;p3"/>
            <p:cNvSpPr/>
            <p:nvPr/>
          </p:nvSpPr>
          <p:spPr>
            <a:xfrm rot="9420272">
              <a:off x="4855953" y="-2246936"/>
              <a:ext cx="8673602" cy="11518530"/>
            </a:xfrm>
            <a:custGeom>
              <a:avLst/>
              <a:gdLst/>
              <a:ahLst/>
              <a:cxnLst/>
              <a:rect l="l" t="t" r="r" b="b"/>
              <a:pathLst>
                <a:path w="2492" h="3315" extrusionOk="0">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4" name="Google Shape;134;p3"/>
            <p:cNvSpPr/>
            <p:nvPr/>
          </p:nvSpPr>
          <p:spPr>
            <a:xfrm rot="9420272">
              <a:off x="5048023" y="-2833465"/>
              <a:ext cx="8756895" cy="10755934"/>
            </a:xfrm>
            <a:custGeom>
              <a:avLst/>
              <a:gdLst/>
              <a:ahLst/>
              <a:cxnLst/>
              <a:rect l="l" t="t" r="r" b="b"/>
              <a:pathLst>
                <a:path w="2516" h="3095" extrusionOk="0">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35" name="Google Shape;135;p3"/>
            <p:cNvSpPr/>
            <p:nvPr/>
          </p:nvSpPr>
          <p:spPr>
            <a:xfrm rot="9420272">
              <a:off x="5218811" y="-1993836"/>
              <a:ext cx="7570428" cy="10122905"/>
            </a:xfrm>
            <a:custGeom>
              <a:avLst/>
              <a:gdLst/>
              <a:ahLst/>
              <a:cxnLst/>
              <a:rect l="l" t="t" r="r" b="b"/>
              <a:pathLst>
                <a:path w="2175" h="2913" extrusionOk="0">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0">
                  <a:srgbClr val="882BE5"/>
                </a:gs>
                <a:gs pos="19000">
                  <a:srgbClr val="6672E4"/>
                </a:gs>
                <a:gs pos="100000">
                  <a:srgbClr val="7CEFD8"/>
                </a:gs>
              </a:gsLst>
              <a:lin ang="10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36" name="Google Shape;136;p3"/>
          <p:cNvSpPr txBox="1"/>
          <p:nvPr/>
        </p:nvSpPr>
        <p:spPr>
          <a:xfrm>
            <a:off x="3143865" y="3429000"/>
            <a:ext cx="3803018" cy="1479377"/>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600"/>
              <a:buFont typeface="Arial"/>
              <a:buNone/>
            </a:pPr>
            <a:r>
              <a:rPr lang="en-US" sz="6600" b="0" i="0" u="none" strike="noStrike" cap="none">
                <a:solidFill>
                  <a:srgbClr val="002060"/>
                </a:solidFill>
                <a:latin typeface="Quattrocento Sans"/>
                <a:ea typeface="Quattrocento Sans"/>
                <a:cs typeface="Quattrocento Sans"/>
                <a:sym typeface="Quattrocento Sans"/>
              </a:rPr>
              <a:t>PROJECT</a:t>
            </a:r>
            <a:r>
              <a:rPr lang="en-US" sz="6600" b="1" i="0" u="none" strike="noStrike" cap="none">
                <a:solidFill>
                  <a:srgbClr val="002060"/>
                </a:solidFill>
                <a:latin typeface="Quattrocento Sans"/>
                <a:ea typeface="Quattrocento Sans"/>
                <a:cs typeface="Quattrocento Sans"/>
                <a:sym typeface="Quattrocento Sans"/>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6600"/>
              <a:buFont typeface="Arial"/>
              <a:buNone/>
            </a:pPr>
            <a:r>
              <a:rPr lang="en-US" sz="6600" b="1" i="0" u="none" strike="noStrike" cap="none">
                <a:solidFill>
                  <a:srgbClr val="002060"/>
                </a:solidFill>
                <a:latin typeface="Quattrocento Sans"/>
                <a:ea typeface="Quattrocento Sans"/>
                <a:cs typeface="Quattrocento Sans"/>
                <a:sym typeface="Quattrocento Sans"/>
              </a:rPr>
              <a:t>INTRO</a:t>
            </a:r>
            <a:endParaRPr sz="1400" b="0" i="0" u="none" strike="noStrike" cap="none">
              <a:solidFill>
                <a:srgbClr val="000000"/>
              </a:solidFill>
              <a:latin typeface="Arial"/>
              <a:ea typeface="Arial"/>
              <a:cs typeface="Arial"/>
              <a:sym typeface="Arial"/>
            </a:endParaRPr>
          </a:p>
        </p:txBody>
      </p:sp>
      <p:sp>
        <p:nvSpPr>
          <p:cNvPr id="137" name="Google Shape;137;p3" descr="This is an image of a desk with laptop computers and people working."/>
          <p:cNvSpPr/>
          <p:nvPr/>
        </p:nvSpPr>
        <p:spPr>
          <a:xfrm>
            <a:off x="-12847702" y="269045"/>
            <a:ext cx="12192000" cy="3830708"/>
          </a:xfrm>
          <a:prstGeom prst="rect">
            <a:avLst/>
          </a:prstGeom>
          <a:gradFill>
            <a:gsLst>
              <a:gs pos="0">
                <a:srgbClr val="7CEFD8">
                  <a:alpha val="78431"/>
                </a:srgbClr>
              </a:gs>
              <a:gs pos="1000">
                <a:srgbClr val="7CEFD8">
                  <a:alpha val="78431"/>
                </a:srgbClr>
              </a:gs>
              <a:gs pos="61000">
                <a:srgbClr val="6672E4">
                  <a:alpha val="83529"/>
                </a:srgbClr>
              </a:gs>
              <a:gs pos="98000">
                <a:srgbClr val="882BE5">
                  <a:alpha val="65490"/>
                </a:srgbClr>
              </a:gs>
              <a:gs pos="100000">
                <a:srgbClr val="882BE5">
                  <a:alpha val="65490"/>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43" name="Google Shape;143;p4" descr="182,277 Forex Wallpaper Stock Photos and Images - 123RF"/>
          <p:cNvPicPr preferRelativeResize="0"/>
          <p:nvPr/>
        </p:nvPicPr>
        <p:blipFill rotWithShape="1">
          <a:blip r:embed="rId3">
            <a:alphaModFix amt="20000"/>
          </a:blip>
          <a:srcRect/>
          <a:stretch/>
        </p:blipFill>
        <p:spPr>
          <a:xfrm>
            <a:off x="0" y="-678739"/>
            <a:ext cx="12192000" cy="8696961"/>
          </a:xfrm>
          <a:prstGeom prst="rect">
            <a:avLst/>
          </a:prstGeom>
          <a:noFill/>
          <a:ln>
            <a:noFill/>
          </a:ln>
        </p:spPr>
      </p:pic>
      <p:sp>
        <p:nvSpPr>
          <p:cNvPr id="144" name="Google Shape;144;p4"/>
          <p:cNvSpPr/>
          <p:nvPr/>
        </p:nvSpPr>
        <p:spPr>
          <a:xfrm>
            <a:off x="-6455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5" name="Google Shape;145;p4"/>
          <p:cNvSpPr txBox="1"/>
          <p:nvPr/>
        </p:nvSpPr>
        <p:spPr>
          <a:xfrm>
            <a:off x="733192" y="339361"/>
            <a:ext cx="8321908"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PROJECT</a:t>
            </a:r>
            <a:r>
              <a:rPr lang="en-US" sz="4000" b="1" i="0" u="none" strike="noStrike" cap="none">
                <a:solidFill>
                  <a:srgbClr val="002060"/>
                </a:solidFill>
                <a:latin typeface="Quattrocento Sans"/>
                <a:ea typeface="Quattrocento Sans"/>
                <a:cs typeface="Quattrocento Sans"/>
                <a:sym typeface="Quattrocento Sans"/>
              </a:rPr>
              <a:t> DESCRIPTION</a:t>
            </a:r>
            <a:endParaRPr sz="1400" b="0" i="0" u="none" strike="noStrike" cap="none">
              <a:solidFill>
                <a:srgbClr val="000000"/>
              </a:solidFill>
              <a:latin typeface="Quattrocento Sans"/>
              <a:ea typeface="Quattrocento Sans"/>
              <a:cs typeface="Quattrocento Sans"/>
              <a:sym typeface="Quattrocento Sans"/>
            </a:endParaRPr>
          </a:p>
        </p:txBody>
      </p:sp>
      <p:sp>
        <p:nvSpPr>
          <p:cNvPr id="146" name="Google Shape;146;p4"/>
          <p:cNvSpPr/>
          <p:nvPr/>
        </p:nvSpPr>
        <p:spPr>
          <a:xfrm flipH="1">
            <a:off x="-496327" y="1613800"/>
            <a:ext cx="5708400" cy="456000"/>
          </a:xfrm>
          <a:prstGeom prst="roundRect">
            <a:avLst>
              <a:gd name="adj" fmla="val 50000"/>
            </a:avLst>
          </a:prstGeom>
          <a:gradFill>
            <a:gsLst>
              <a:gs pos="0">
                <a:srgbClr val="6B8DE1"/>
              </a:gs>
              <a:gs pos="100000">
                <a:srgbClr val="A56AEC"/>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7" name="Google Shape;147;p4"/>
          <p:cNvSpPr txBox="1"/>
          <p:nvPr/>
        </p:nvSpPr>
        <p:spPr>
          <a:xfrm>
            <a:off x="420196" y="1687975"/>
            <a:ext cx="43563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Quattrocento Sans"/>
                <a:ea typeface="Quattrocento Sans"/>
                <a:cs typeface="Quattrocento Sans"/>
                <a:sym typeface="Quattrocento Sans"/>
              </a:rPr>
              <a:t>Background, Context and Problem.</a:t>
            </a:r>
            <a:endParaRPr sz="2000" b="1" i="0" u="none" strike="noStrike" cap="none">
              <a:solidFill>
                <a:schemeClr val="lt1"/>
              </a:solidFill>
              <a:latin typeface="Quattrocento Sans"/>
              <a:ea typeface="Quattrocento Sans"/>
              <a:cs typeface="Quattrocento Sans"/>
              <a:sym typeface="Quattrocento Sans"/>
            </a:endParaRPr>
          </a:p>
        </p:txBody>
      </p:sp>
      <p:sp>
        <p:nvSpPr>
          <p:cNvPr id="148" name="Google Shape;148;p4"/>
          <p:cNvSpPr/>
          <p:nvPr/>
        </p:nvSpPr>
        <p:spPr>
          <a:xfrm>
            <a:off x="733192" y="2236369"/>
            <a:ext cx="10773008" cy="2462213"/>
          </a:xfrm>
          <a:prstGeom prst="rect">
            <a:avLst/>
          </a:prstGeom>
          <a:noFill/>
          <a:ln>
            <a:noFill/>
          </a:ln>
        </p:spPr>
        <p:txBody>
          <a:bodyPr spcFirstLastPara="1" wrap="square" lIns="0" tIns="0" rIns="0" bIns="0" anchor="t" anchorCtr="0">
            <a:spAutoFit/>
          </a:bodyPr>
          <a:lstStyle/>
          <a:p>
            <a:pPr marL="457200" marR="0" lvl="0" indent="-330200" algn="l" rtl="0">
              <a:lnSpc>
                <a:spcPct val="100000"/>
              </a:lnSpc>
              <a:spcBef>
                <a:spcPts val="0"/>
              </a:spcBef>
              <a:spcAft>
                <a:spcPts val="0"/>
              </a:spcAft>
              <a:buClr>
                <a:srgbClr val="000000"/>
              </a:buClr>
              <a:buSzPts val="1600"/>
              <a:buFont typeface="Calibri"/>
              <a:buChar char="●"/>
            </a:pPr>
            <a:r>
              <a:rPr lang="en-US" sz="1600" b="0" i="0" u="none" strike="noStrike" cap="none" dirty="0">
                <a:solidFill>
                  <a:srgbClr val="002060"/>
                </a:solidFill>
                <a:latin typeface="Quattrocento Sans"/>
                <a:ea typeface="Quattrocento Sans"/>
                <a:cs typeface="Quattrocento Sans"/>
                <a:sym typeface="Quattrocento Sans"/>
              </a:rPr>
              <a:t>In one year, the number of employees of </a:t>
            </a:r>
            <a:r>
              <a:rPr lang="en-US" sz="1600" b="0" i="0" u="none" strike="noStrike" cap="none" dirty="0" err="1">
                <a:solidFill>
                  <a:srgbClr val="002060"/>
                </a:solidFill>
                <a:latin typeface="Quattrocento Sans"/>
                <a:ea typeface="Quattrocento Sans"/>
                <a:cs typeface="Quattrocento Sans"/>
                <a:sym typeface="Quattrocento Sans"/>
              </a:rPr>
              <a:t>Kagg</a:t>
            </a:r>
            <a:r>
              <a:rPr lang="en-US" sz="1600" b="0" i="0" u="none" strike="noStrike" cap="none" dirty="0">
                <a:solidFill>
                  <a:srgbClr val="002060"/>
                </a:solidFill>
                <a:latin typeface="Quattrocento Sans"/>
                <a:ea typeface="Quattrocento Sans"/>
                <a:cs typeface="Quattrocento Sans"/>
                <a:sym typeface="Quattrocento Sans"/>
              </a:rPr>
              <a:t> Company decreased from 1470 </a:t>
            </a:r>
            <a:r>
              <a:rPr lang="en-US" sz="1600" b="0" i="0" u="none" strike="noStrike" cap="none" dirty="0">
                <a:solidFill>
                  <a:srgbClr val="002060"/>
                </a:solidFill>
                <a:latin typeface="Quattrocento Sans"/>
                <a:ea typeface="Quattrocento Sans"/>
                <a:cs typeface="Quattrocento Sans"/>
                <a:sym typeface="Wingdings" panose="05000000000000000000" pitchFamily="2" charset="2"/>
              </a:rPr>
              <a:t></a:t>
            </a:r>
            <a:r>
              <a:rPr lang="en-US" sz="1600" b="0" i="0" u="none" strike="noStrike" cap="none" dirty="0">
                <a:solidFill>
                  <a:srgbClr val="002060"/>
                </a:solidFill>
                <a:latin typeface="Quattrocento Sans"/>
                <a:ea typeface="Quattrocento Sans"/>
                <a:cs typeface="Quattrocento Sans"/>
                <a:sym typeface="Quattrocento Sans"/>
              </a:rPr>
              <a:t> 1233  (reduced by </a:t>
            </a:r>
            <a:r>
              <a:rPr lang="en-US" sz="1600" b="1" i="0" u="none" strike="noStrike" cap="none" dirty="0">
                <a:solidFill>
                  <a:srgbClr val="C00000"/>
                </a:solidFill>
                <a:latin typeface="Quattrocento Sans"/>
                <a:ea typeface="Quattrocento Sans"/>
                <a:cs typeface="Quattrocento Sans"/>
                <a:sym typeface="Quattrocento Sans"/>
              </a:rPr>
              <a:t>237</a:t>
            </a:r>
            <a:r>
              <a:rPr lang="en-US" sz="1600" b="0" i="0" u="none" strike="noStrike" cap="none" dirty="0">
                <a:solidFill>
                  <a:srgbClr val="002060"/>
                </a:solidFill>
                <a:latin typeface="Quattrocento Sans"/>
                <a:ea typeface="Quattrocento Sans"/>
                <a:cs typeface="Quattrocento Sans"/>
                <a:sym typeface="Quattrocento Sans"/>
              </a:rPr>
              <a:t> or </a:t>
            </a:r>
            <a:r>
              <a:rPr lang="en-US" sz="1600" b="1" i="0" u="none" strike="noStrike" cap="none" dirty="0">
                <a:solidFill>
                  <a:srgbClr val="C00000"/>
                </a:solidFill>
                <a:latin typeface="Quattrocento Sans"/>
                <a:ea typeface="Quattrocento Sans"/>
                <a:cs typeface="Quattrocento Sans"/>
                <a:sym typeface="Quattrocento Sans"/>
              </a:rPr>
              <a:t>16%</a:t>
            </a:r>
            <a:r>
              <a:rPr lang="en-US" sz="1600" b="0" i="0" u="none" strike="noStrike" cap="none" dirty="0">
                <a:solidFill>
                  <a:srgbClr val="002060"/>
                </a:solidFill>
                <a:latin typeface="Quattrocento Sans"/>
                <a:ea typeface="Quattrocento Sans"/>
                <a:cs typeface="Quattrocento Sans"/>
                <a:sym typeface="Quattrocento Sans"/>
              </a:rPr>
              <a:t>)</a:t>
            </a:r>
            <a:endParaRPr sz="1600" b="0" i="0" u="none" strike="noStrike" cap="none" dirty="0">
              <a:solidFill>
                <a:srgbClr val="002060"/>
              </a:solidFill>
              <a:latin typeface="Quattrocento Sans"/>
              <a:ea typeface="Quattrocento Sans"/>
              <a:cs typeface="Quattrocento Sans"/>
              <a:sym typeface="Quattrocento Sans"/>
            </a:endParaRPr>
          </a:p>
          <a:p>
            <a:pPr marL="45720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2060"/>
              </a:solidFill>
              <a:latin typeface="Quattrocento Sans"/>
              <a:ea typeface="Quattrocento Sans"/>
              <a:cs typeface="Quattrocento Sans"/>
              <a:sym typeface="Quattrocento Sans"/>
            </a:endParaRPr>
          </a:p>
          <a:p>
            <a:pPr marL="457200" marR="0" lvl="0" indent="-336550" algn="l" rtl="0">
              <a:lnSpc>
                <a:spcPct val="100000"/>
              </a:lnSpc>
              <a:spcBef>
                <a:spcPts val="0"/>
              </a:spcBef>
              <a:spcAft>
                <a:spcPts val="0"/>
              </a:spcAft>
              <a:buClr>
                <a:srgbClr val="000000"/>
              </a:buClr>
              <a:buSzPts val="1700"/>
              <a:buFont typeface="Calibri"/>
              <a:buChar char="●"/>
            </a:pPr>
            <a:r>
              <a:rPr lang="en-US" sz="1600" b="0" i="0" u="none" strike="noStrike" cap="none" dirty="0">
                <a:solidFill>
                  <a:srgbClr val="002060"/>
                </a:solidFill>
                <a:latin typeface="Quattrocento Sans"/>
                <a:ea typeface="Quattrocento Sans"/>
                <a:cs typeface="Quattrocento Sans"/>
                <a:sym typeface="Quattrocento Sans"/>
              </a:rPr>
              <a:t>The </a:t>
            </a:r>
            <a:r>
              <a:rPr lang="en-US" sz="1600" b="1" i="1" u="none" strike="noStrike" cap="none" dirty="0">
                <a:solidFill>
                  <a:srgbClr val="002060"/>
                </a:solidFill>
                <a:latin typeface="Quattrocento Sans"/>
                <a:ea typeface="Quattrocento Sans"/>
                <a:cs typeface="Quattrocento Sans"/>
                <a:sym typeface="Quattrocento Sans"/>
              </a:rPr>
              <a:t>SHRM Human Capital Benchmarking </a:t>
            </a:r>
            <a:r>
              <a:rPr lang="en-US" sz="1600" b="0" i="0" u="none" strike="noStrike" cap="none" dirty="0">
                <a:solidFill>
                  <a:srgbClr val="002060"/>
                </a:solidFill>
                <a:latin typeface="Quattrocento Sans"/>
                <a:ea typeface="Quattrocento Sans"/>
                <a:cs typeface="Quattrocento Sans"/>
                <a:sym typeface="Quattrocento Sans"/>
              </a:rPr>
              <a:t>report found that the average employee turnover rate in 2017 was 18%, and less than 50% of organizations have a succession plan. Organizations should target 10% for employee attrition.</a:t>
            </a:r>
          </a:p>
          <a:p>
            <a:pPr marL="457200" marR="0" lvl="0" indent="0" algn="l" rtl="0">
              <a:lnSpc>
                <a:spcPct val="100000"/>
              </a:lnSpc>
              <a:spcBef>
                <a:spcPts val="0"/>
              </a:spcBef>
              <a:spcAft>
                <a:spcPts val="0"/>
              </a:spcAft>
              <a:buClr>
                <a:srgbClr val="000000"/>
              </a:buClr>
              <a:buSzPts val="1600"/>
              <a:buFont typeface="Arial"/>
              <a:buNone/>
            </a:pPr>
            <a:endParaRPr lang="en-US" sz="1600" b="0" i="0" u="none" strike="noStrike" cap="none" dirty="0">
              <a:solidFill>
                <a:srgbClr val="002060"/>
              </a:solidFill>
              <a:latin typeface="Quattrocento Sans"/>
              <a:ea typeface="Quattrocento Sans"/>
              <a:cs typeface="Quattrocento Sans"/>
              <a:sym typeface="Quattrocento Sans"/>
            </a:endParaRPr>
          </a:p>
          <a:p>
            <a:pPr marL="457200" marR="0" lvl="0" indent="-330200" algn="l" rtl="0">
              <a:lnSpc>
                <a:spcPct val="100000"/>
              </a:lnSpc>
              <a:spcBef>
                <a:spcPts val="0"/>
              </a:spcBef>
              <a:spcAft>
                <a:spcPts val="0"/>
              </a:spcAft>
              <a:buClr>
                <a:srgbClr val="000000"/>
              </a:buClr>
              <a:buSzPts val="1600"/>
              <a:buFont typeface="Calibri"/>
              <a:buChar char="●"/>
            </a:pPr>
            <a:r>
              <a:rPr lang="en-US" sz="1600" b="1" i="1" u="none" strike="noStrike" cap="none" dirty="0">
                <a:solidFill>
                  <a:srgbClr val="002060"/>
                </a:solidFill>
                <a:latin typeface="Quattrocento Sans"/>
                <a:ea typeface="Quattrocento Sans"/>
                <a:cs typeface="Quattrocento Sans"/>
                <a:sym typeface="Quattrocento Sans"/>
              </a:rPr>
              <a:t>Marc Prosser (CEO and co-founder of Choosing Therapy)</a:t>
            </a:r>
            <a:r>
              <a:rPr lang="en-US" sz="1600" b="0" i="0" u="none" strike="noStrike" cap="none" dirty="0">
                <a:solidFill>
                  <a:srgbClr val="002060"/>
                </a:solidFill>
                <a:latin typeface="Quattrocento Sans"/>
                <a:ea typeface="Quattrocento Sans"/>
                <a:cs typeface="Quattrocento Sans"/>
                <a:sym typeface="Quattrocento Sans"/>
              </a:rPr>
              <a:t>, said that, if the employee turnover rate is more than 15% per year, the company has a high employee turnover rate.</a:t>
            </a:r>
            <a:endParaRPr sz="1600" b="0" i="0" u="none" strike="noStrike" cap="none" dirty="0">
              <a:solidFill>
                <a:srgbClr val="00206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206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rgbClr val="002060"/>
                </a:solidFill>
                <a:latin typeface="Quattrocento Sans"/>
                <a:ea typeface="Quattrocento Sans"/>
                <a:cs typeface="Quattrocento Sans"/>
                <a:sym typeface="Quattrocento Sans"/>
              </a:rPr>
              <a:t>Therefore, the problems that this project will solve are:</a:t>
            </a:r>
            <a:endParaRPr sz="1500" b="0" i="0" u="none" strike="noStrike" cap="none" dirty="0">
              <a:solidFill>
                <a:srgbClr val="002060"/>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dirty="0">
              <a:solidFill>
                <a:srgbClr val="002060"/>
              </a:solidFill>
              <a:latin typeface="Quattrocento Sans"/>
              <a:ea typeface="Quattrocento Sans"/>
              <a:cs typeface="Quattrocento Sans"/>
              <a:sym typeface="Quattrocento Sans"/>
            </a:endParaRPr>
          </a:p>
        </p:txBody>
      </p:sp>
      <p:sp>
        <p:nvSpPr>
          <p:cNvPr id="149" name="Google Shape;149;p4"/>
          <p:cNvSpPr/>
          <p:nvPr/>
        </p:nvSpPr>
        <p:spPr>
          <a:xfrm>
            <a:off x="733192" y="4573627"/>
            <a:ext cx="10773000" cy="492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2060"/>
              </a:solidFill>
              <a:latin typeface="Calibri"/>
              <a:ea typeface="Calibri"/>
              <a:cs typeface="Calibri"/>
              <a:sym typeface="Calibri"/>
            </a:endParaRPr>
          </a:p>
        </p:txBody>
      </p:sp>
      <p:sp>
        <p:nvSpPr>
          <p:cNvPr id="150" name="Google Shape;150;p4"/>
          <p:cNvSpPr/>
          <p:nvPr/>
        </p:nvSpPr>
        <p:spPr>
          <a:xfrm flipH="1">
            <a:off x="1082475" y="5065925"/>
            <a:ext cx="8196000" cy="492300"/>
          </a:xfrm>
          <a:prstGeom prst="roundRect">
            <a:avLst>
              <a:gd name="adj" fmla="val 50000"/>
            </a:avLst>
          </a:prstGeom>
          <a:solidFill>
            <a:schemeClr val="lt1"/>
          </a:solidFill>
          <a:ln w="28575" cap="flat" cmpd="sng">
            <a:solidFill>
              <a:srgbClr val="A56A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2"/>
                </a:solidFill>
                <a:latin typeface="Quattrocento Sans"/>
                <a:ea typeface="Quattrocento Sans"/>
                <a:cs typeface="Quattrocento Sans"/>
                <a:sym typeface="Quattrocento Sans"/>
              </a:rPr>
              <a:t>1. What are the factors that drive employees to </a:t>
            </a:r>
            <a:r>
              <a:rPr lang="en-US" sz="1600" b="1" dirty="0">
                <a:solidFill>
                  <a:schemeClr val="dk2"/>
                </a:solidFill>
                <a:latin typeface="Quattrocento Sans"/>
                <a:sym typeface="Quattrocento Sans"/>
              </a:rPr>
              <a:t>attrite</a:t>
            </a:r>
            <a:r>
              <a:rPr lang="en-US" sz="1600" b="1" i="0" u="none" strike="noStrike" cap="none" dirty="0">
                <a:solidFill>
                  <a:schemeClr val="dk2"/>
                </a:solidFill>
                <a:latin typeface="Quattrocento Sans"/>
                <a:ea typeface="Quattrocento Sans"/>
                <a:cs typeface="Quattrocento Sans"/>
                <a:sym typeface="Quattrocento Sans"/>
              </a:rPr>
              <a:t>?</a:t>
            </a:r>
            <a:endParaRPr sz="1600" b="1" i="0" u="none" strike="noStrike" cap="none" dirty="0">
              <a:solidFill>
                <a:schemeClr val="dk2"/>
              </a:solidFill>
              <a:latin typeface="Quattrocento Sans"/>
              <a:ea typeface="Quattrocento Sans"/>
              <a:cs typeface="Quattrocento Sans"/>
              <a:sym typeface="Quattrocento Sans"/>
            </a:endParaRPr>
          </a:p>
        </p:txBody>
      </p:sp>
      <p:sp>
        <p:nvSpPr>
          <p:cNvPr id="151" name="Google Shape;151;p4"/>
          <p:cNvSpPr/>
          <p:nvPr/>
        </p:nvSpPr>
        <p:spPr>
          <a:xfrm flipH="1">
            <a:off x="1082475" y="5679350"/>
            <a:ext cx="8196000" cy="492300"/>
          </a:xfrm>
          <a:prstGeom prst="roundRect">
            <a:avLst>
              <a:gd name="adj" fmla="val 50000"/>
            </a:avLst>
          </a:prstGeom>
          <a:solidFill>
            <a:schemeClr val="lt1"/>
          </a:solidFill>
          <a:ln w="28575" cap="flat" cmpd="sng">
            <a:solidFill>
              <a:srgbClr val="A56AE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dk2"/>
                </a:solidFill>
                <a:latin typeface="Quattrocento Sans"/>
                <a:ea typeface="Quattrocento Sans"/>
                <a:cs typeface="Quattrocento Sans"/>
                <a:sym typeface="Quattrocento Sans"/>
              </a:rPr>
              <a:t>2. What steps can be taken to prevent employees from attrition?</a:t>
            </a:r>
            <a:endParaRPr sz="1600" b="1" i="0" u="none" strike="noStrike" cap="none" dirty="0">
              <a:solidFill>
                <a:schemeClr val="dk2"/>
              </a:solidFill>
              <a:latin typeface="Quattrocento Sans"/>
              <a:ea typeface="Quattrocento Sans"/>
              <a:cs typeface="Quattrocento Sans"/>
              <a:sym typeface="Quattrocento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6"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158" name="Google Shape;158;p6"/>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9" name="Google Shape;159;p6"/>
          <p:cNvSpPr txBox="1"/>
          <p:nvPr/>
        </p:nvSpPr>
        <p:spPr>
          <a:xfrm>
            <a:off x="733192" y="339361"/>
            <a:ext cx="8321908"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PROJECT</a:t>
            </a:r>
            <a:r>
              <a:rPr lang="en-US" sz="4000" b="1" i="0" u="none" strike="noStrike" cap="none">
                <a:solidFill>
                  <a:srgbClr val="002060"/>
                </a:solidFill>
                <a:latin typeface="Quattrocento Sans"/>
                <a:ea typeface="Quattrocento Sans"/>
                <a:cs typeface="Quattrocento Sans"/>
                <a:sym typeface="Quattrocento Sans"/>
              </a:rPr>
              <a:t> DESCRIPTION</a:t>
            </a:r>
            <a:endParaRPr sz="1400" b="0" i="0" u="none" strike="noStrike" cap="none">
              <a:solidFill>
                <a:srgbClr val="000000"/>
              </a:solidFill>
              <a:latin typeface="Arial"/>
              <a:ea typeface="Arial"/>
              <a:cs typeface="Arial"/>
              <a:sym typeface="Arial"/>
            </a:endParaRPr>
          </a:p>
        </p:txBody>
      </p:sp>
      <p:sp>
        <p:nvSpPr>
          <p:cNvPr id="160" name="Google Shape;160;p6"/>
          <p:cNvSpPr/>
          <p:nvPr/>
        </p:nvSpPr>
        <p:spPr>
          <a:xfrm flipH="1">
            <a:off x="-496345" y="1613804"/>
            <a:ext cx="3962400" cy="456118"/>
          </a:xfrm>
          <a:prstGeom prst="roundRect">
            <a:avLst>
              <a:gd name="adj" fmla="val 50000"/>
            </a:avLst>
          </a:prstGeom>
          <a:gradFill>
            <a:gsLst>
              <a:gs pos="0">
                <a:srgbClr val="6B8DE1"/>
              </a:gs>
              <a:gs pos="100000">
                <a:srgbClr val="A56AEC"/>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1" name="Google Shape;161;p6"/>
          <p:cNvSpPr txBox="1"/>
          <p:nvPr/>
        </p:nvSpPr>
        <p:spPr>
          <a:xfrm>
            <a:off x="420210" y="1687974"/>
            <a:ext cx="1660334" cy="307777"/>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Quattrocento Sans"/>
                <a:ea typeface="Quattrocento Sans"/>
                <a:cs typeface="Quattrocento Sans"/>
                <a:sym typeface="Quattrocento Sans"/>
              </a:rPr>
              <a:t>Goals</a:t>
            </a:r>
            <a:endParaRPr sz="2000" b="1" i="0" u="none" strike="noStrike" cap="none">
              <a:solidFill>
                <a:schemeClr val="lt1"/>
              </a:solidFill>
              <a:latin typeface="Quattrocento Sans"/>
              <a:ea typeface="Quattrocento Sans"/>
              <a:cs typeface="Quattrocento Sans"/>
              <a:sym typeface="Quattrocento Sans"/>
            </a:endParaRPr>
          </a:p>
        </p:txBody>
      </p:sp>
      <p:sp>
        <p:nvSpPr>
          <p:cNvPr id="162" name="Google Shape;162;p6"/>
          <p:cNvSpPr/>
          <p:nvPr/>
        </p:nvSpPr>
        <p:spPr>
          <a:xfrm>
            <a:off x="733192" y="2351144"/>
            <a:ext cx="10773000" cy="784830"/>
          </a:xfrm>
          <a:prstGeom prst="rect">
            <a:avLst/>
          </a:prstGeom>
          <a:noFill/>
          <a:ln>
            <a:noFill/>
          </a:ln>
        </p:spPr>
        <p:txBody>
          <a:bodyPr spcFirstLastPara="1" wrap="square" lIns="0" tIns="0" rIns="0" bIns="0" anchor="t" anchorCtr="0">
            <a:spAutoFit/>
          </a:bodyPr>
          <a:lstStyle/>
          <a:p>
            <a:pPr marL="457200" marR="0" lvl="0" indent="-336550" algn="l" rtl="0">
              <a:lnSpc>
                <a:spcPct val="100000"/>
              </a:lnSpc>
              <a:spcBef>
                <a:spcPts val="0"/>
              </a:spcBef>
              <a:spcAft>
                <a:spcPts val="0"/>
              </a:spcAft>
              <a:buClr>
                <a:srgbClr val="002060"/>
              </a:buClr>
              <a:buSzPts val="1700"/>
              <a:buFont typeface="Quattrocento Sans"/>
              <a:buChar char="●"/>
            </a:pPr>
            <a:r>
              <a:rPr lang="en-US" sz="1700" b="0" i="0" u="none" strike="noStrike" cap="none" dirty="0">
                <a:solidFill>
                  <a:srgbClr val="002060"/>
                </a:solidFill>
                <a:latin typeface="Quattrocento Sans"/>
                <a:ea typeface="Quattrocento Sans"/>
                <a:cs typeface="Quattrocento Sans"/>
                <a:sym typeface="Quattrocento Sans"/>
              </a:rPr>
              <a:t>Finding the factors behind employees to </a:t>
            </a:r>
            <a:r>
              <a:rPr lang="en-US" sz="1700" b="0" i="0" u="none" strike="noStrike" cap="none" dirty="0" err="1">
                <a:solidFill>
                  <a:srgbClr val="002060"/>
                </a:solidFill>
                <a:latin typeface="Quattrocento Sans"/>
                <a:ea typeface="Quattrocento Sans"/>
                <a:cs typeface="Quattrocento Sans"/>
                <a:sym typeface="Quattrocento Sans"/>
              </a:rPr>
              <a:t>attrice</a:t>
            </a:r>
            <a:r>
              <a:rPr lang="en-US" sz="1700" b="0" i="0" u="none" strike="noStrike" cap="none" dirty="0">
                <a:solidFill>
                  <a:srgbClr val="002060"/>
                </a:solidFill>
                <a:latin typeface="Quattrocento Sans"/>
                <a:ea typeface="Quattrocento Sans"/>
                <a:cs typeface="Quattrocento Sans"/>
                <a:sym typeface="Quattrocento Sans"/>
              </a:rPr>
              <a:t> from the data provided using predictive modeling.</a:t>
            </a:r>
          </a:p>
          <a:p>
            <a:pPr marL="457200" marR="0" lvl="0" indent="-336550" algn="l" rtl="0">
              <a:lnSpc>
                <a:spcPct val="100000"/>
              </a:lnSpc>
              <a:spcBef>
                <a:spcPts val="0"/>
              </a:spcBef>
              <a:spcAft>
                <a:spcPts val="0"/>
              </a:spcAft>
              <a:buClr>
                <a:srgbClr val="002060"/>
              </a:buClr>
              <a:buSzPts val="1700"/>
              <a:buFont typeface="Quattrocento Sans"/>
              <a:buChar char="●"/>
            </a:pPr>
            <a:endParaRPr lang="en-US" sz="1700" dirty="0">
              <a:solidFill>
                <a:srgbClr val="002060"/>
              </a:solidFill>
              <a:latin typeface="Quattrocento Sans"/>
              <a:ea typeface="Quattrocento Sans"/>
              <a:cs typeface="Quattrocento Sans"/>
              <a:sym typeface="Quattrocento Sans"/>
            </a:endParaRPr>
          </a:p>
          <a:p>
            <a:pPr marL="457200" marR="0" lvl="0" indent="-336550" algn="l" rtl="0">
              <a:lnSpc>
                <a:spcPct val="100000"/>
              </a:lnSpc>
              <a:spcBef>
                <a:spcPts val="0"/>
              </a:spcBef>
              <a:spcAft>
                <a:spcPts val="0"/>
              </a:spcAft>
              <a:buClr>
                <a:srgbClr val="002060"/>
              </a:buClr>
              <a:buSzPts val="1700"/>
              <a:buFont typeface="Quattrocento Sans"/>
              <a:buChar char="●"/>
            </a:pPr>
            <a:r>
              <a:rPr lang="en-US" sz="1700" b="0" i="0" u="none" strike="noStrike" cap="none" dirty="0">
                <a:solidFill>
                  <a:srgbClr val="002060"/>
                </a:solidFill>
                <a:latin typeface="Quattrocento Sans"/>
                <a:ea typeface="Quattrocento Sans"/>
                <a:cs typeface="Quattrocento Sans"/>
                <a:sym typeface="Quattrocento Sans"/>
              </a:rPr>
              <a:t>Provide recommendations to prevent employees from attrition.</a:t>
            </a:r>
          </a:p>
        </p:txBody>
      </p:sp>
      <p:sp>
        <p:nvSpPr>
          <p:cNvPr id="163" name="Google Shape;163;p6"/>
          <p:cNvSpPr txBox="1"/>
          <p:nvPr/>
        </p:nvSpPr>
        <p:spPr>
          <a:xfrm>
            <a:off x="420210" y="3617253"/>
            <a:ext cx="1660334"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Quattrocento Sans"/>
                <a:ea typeface="Quattrocento Sans"/>
                <a:cs typeface="Quattrocento Sans"/>
                <a:sym typeface="Quattrocento Sans"/>
              </a:rPr>
              <a:t>Objectives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Quattrocento Sans"/>
              <a:ea typeface="Quattrocento Sans"/>
              <a:cs typeface="Quattrocento Sans"/>
              <a:sym typeface="Quattrocento Sans"/>
            </a:endParaRPr>
          </a:p>
        </p:txBody>
      </p:sp>
      <p:sp>
        <p:nvSpPr>
          <p:cNvPr id="164" name="Google Shape;164;p6"/>
          <p:cNvSpPr/>
          <p:nvPr/>
        </p:nvSpPr>
        <p:spPr>
          <a:xfrm flipH="1">
            <a:off x="-496345" y="4145294"/>
            <a:ext cx="3962400" cy="456000"/>
          </a:xfrm>
          <a:prstGeom prst="roundRect">
            <a:avLst>
              <a:gd name="adj" fmla="val 50000"/>
            </a:avLst>
          </a:prstGeom>
          <a:gradFill>
            <a:gsLst>
              <a:gs pos="0">
                <a:srgbClr val="6B8DE1"/>
              </a:gs>
              <a:gs pos="100000">
                <a:srgbClr val="A56AEC"/>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6"/>
          <p:cNvSpPr txBox="1"/>
          <p:nvPr/>
        </p:nvSpPr>
        <p:spPr>
          <a:xfrm>
            <a:off x="420210" y="4219464"/>
            <a:ext cx="25134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Quattrocento Sans"/>
                <a:ea typeface="Quattrocento Sans"/>
                <a:cs typeface="Quattrocento Sans"/>
                <a:sym typeface="Quattrocento Sans"/>
              </a:rPr>
              <a:t>Business Metrics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lt1"/>
              </a:solidFill>
              <a:latin typeface="Quattrocento Sans"/>
              <a:ea typeface="Quattrocento Sans"/>
              <a:cs typeface="Quattrocento Sans"/>
              <a:sym typeface="Quattrocento Sans"/>
            </a:endParaRPr>
          </a:p>
        </p:txBody>
      </p:sp>
      <p:sp>
        <p:nvSpPr>
          <p:cNvPr id="166" name="Google Shape;166;p6"/>
          <p:cNvSpPr/>
          <p:nvPr/>
        </p:nvSpPr>
        <p:spPr>
          <a:xfrm>
            <a:off x="733200" y="4767845"/>
            <a:ext cx="10773000" cy="45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2060"/>
                </a:solidFill>
                <a:latin typeface="Quattrocento Sans"/>
                <a:ea typeface="Quattrocento Sans"/>
                <a:cs typeface="Quattrocento Sans"/>
                <a:sym typeface="Quattrocento Sans"/>
              </a:rPr>
              <a:t> Employee Attrition Rate</a:t>
            </a:r>
            <a:endParaRPr sz="1600" b="1" i="0" u="none" strike="noStrike" cap="none">
              <a:solidFill>
                <a:srgbClr val="000000"/>
              </a:solidFill>
              <a:latin typeface="Quattrocento Sans"/>
              <a:ea typeface="Quattrocento Sans"/>
              <a:cs typeface="Quattrocento Sans"/>
              <a:sym typeface="Quattrocen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7" descr="Halaman Unduh untuk 12south Will Enhance An Already Vibrant Nashville  Neighborhood Powerpoint Background Design Free Photos Workplace"/>
          <p:cNvPicPr preferRelativeResize="0"/>
          <p:nvPr/>
        </p:nvPicPr>
        <p:blipFill rotWithShape="1">
          <a:blip r:embed="rId3">
            <a:alphaModFix amt="20000"/>
          </a:blip>
          <a:srcRect/>
          <a:stretch/>
        </p:blipFill>
        <p:spPr>
          <a:xfrm flipH="1">
            <a:off x="1886857" y="0"/>
            <a:ext cx="10305143" cy="6864608"/>
          </a:xfrm>
          <a:prstGeom prst="rect">
            <a:avLst/>
          </a:prstGeom>
          <a:noFill/>
          <a:ln>
            <a:noFill/>
          </a:ln>
        </p:spPr>
      </p:pic>
      <p:grpSp>
        <p:nvGrpSpPr>
          <p:cNvPr id="173" name="Google Shape;173;p7" descr="This image is of an abstract shape. "/>
          <p:cNvGrpSpPr/>
          <p:nvPr/>
        </p:nvGrpSpPr>
        <p:grpSpPr>
          <a:xfrm rot="-959300" flipH="1">
            <a:off x="-5828059" y="-3573328"/>
            <a:ext cx="11236507" cy="13924652"/>
            <a:chOff x="2950669" y="-4116586"/>
            <a:chExt cx="12607267" cy="14624732"/>
          </a:xfrm>
        </p:grpSpPr>
        <p:sp>
          <p:nvSpPr>
            <p:cNvPr id="174" name="Google Shape;174;p7"/>
            <p:cNvSpPr/>
            <p:nvPr/>
          </p:nvSpPr>
          <p:spPr>
            <a:xfrm rot="9420272">
              <a:off x="4855953" y="-2246936"/>
              <a:ext cx="8673602" cy="11518530"/>
            </a:xfrm>
            <a:custGeom>
              <a:avLst/>
              <a:gdLst/>
              <a:ahLst/>
              <a:cxnLst/>
              <a:rect l="l" t="t" r="r" b="b"/>
              <a:pathLst>
                <a:path w="2492" h="3315" extrusionOk="0">
                  <a:moveTo>
                    <a:pt x="1166" y="2419"/>
                  </a:moveTo>
                  <a:cubicBezTo>
                    <a:pt x="1505" y="1277"/>
                    <a:pt x="486" y="1533"/>
                    <a:pt x="243" y="912"/>
                  </a:cubicBezTo>
                  <a:cubicBezTo>
                    <a:pt x="0" y="292"/>
                    <a:pt x="291" y="31"/>
                    <a:pt x="449" y="15"/>
                  </a:cubicBezTo>
                  <a:cubicBezTo>
                    <a:pt x="607" y="0"/>
                    <a:pt x="716" y="54"/>
                    <a:pt x="766" y="302"/>
                  </a:cubicBezTo>
                  <a:cubicBezTo>
                    <a:pt x="817" y="551"/>
                    <a:pt x="1312" y="508"/>
                    <a:pt x="1651" y="481"/>
                  </a:cubicBezTo>
                  <a:cubicBezTo>
                    <a:pt x="1989" y="454"/>
                    <a:pt x="2492" y="733"/>
                    <a:pt x="2239" y="1238"/>
                  </a:cubicBezTo>
                  <a:cubicBezTo>
                    <a:pt x="1986" y="1743"/>
                    <a:pt x="2000" y="1716"/>
                    <a:pt x="2186" y="2201"/>
                  </a:cubicBezTo>
                  <a:cubicBezTo>
                    <a:pt x="2372" y="2685"/>
                    <a:pt x="2165" y="2928"/>
                    <a:pt x="2165" y="2928"/>
                  </a:cubicBezTo>
                  <a:cubicBezTo>
                    <a:pt x="2165" y="2928"/>
                    <a:pt x="1791" y="3315"/>
                    <a:pt x="1400" y="3100"/>
                  </a:cubicBezTo>
                  <a:cubicBezTo>
                    <a:pt x="1008" y="2885"/>
                    <a:pt x="1166" y="2419"/>
                    <a:pt x="1166" y="2419"/>
                  </a:cubicBezTo>
                  <a:close/>
                </a:path>
              </a:pathLst>
            </a:custGeom>
            <a:gradFill>
              <a:gsLst>
                <a:gs pos="0">
                  <a:srgbClr val="80DEDE"/>
                </a:gs>
                <a:gs pos="53500">
                  <a:srgbClr val="85C1E7"/>
                </a:gs>
                <a:gs pos="100000">
                  <a:srgbClr val="878C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5" name="Google Shape;175;p7"/>
            <p:cNvSpPr/>
            <p:nvPr/>
          </p:nvSpPr>
          <p:spPr>
            <a:xfrm rot="9420272">
              <a:off x="5048023" y="-2833465"/>
              <a:ext cx="8756895" cy="10755934"/>
            </a:xfrm>
            <a:custGeom>
              <a:avLst/>
              <a:gdLst/>
              <a:ahLst/>
              <a:cxnLst/>
              <a:rect l="l" t="t" r="r" b="b"/>
              <a:pathLst>
                <a:path w="2516" h="3095" extrusionOk="0">
                  <a:moveTo>
                    <a:pt x="1504" y="2980"/>
                  </a:moveTo>
                  <a:cubicBezTo>
                    <a:pt x="1504" y="2980"/>
                    <a:pt x="1958" y="3095"/>
                    <a:pt x="2237" y="2283"/>
                  </a:cubicBezTo>
                  <a:cubicBezTo>
                    <a:pt x="2516" y="1472"/>
                    <a:pt x="1745" y="1159"/>
                    <a:pt x="1468" y="1052"/>
                  </a:cubicBezTo>
                  <a:cubicBezTo>
                    <a:pt x="1191" y="945"/>
                    <a:pt x="1126" y="907"/>
                    <a:pt x="979" y="648"/>
                  </a:cubicBezTo>
                  <a:cubicBezTo>
                    <a:pt x="832" y="389"/>
                    <a:pt x="822" y="0"/>
                    <a:pt x="411" y="195"/>
                  </a:cubicBezTo>
                  <a:cubicBezTo>
                    <a:pt x="0" y="391"/>
                    <a:pt x="384" y="948"/>
                    <a:pt x="397" y="1117"/>
                  </a:cubicBezTo>
                  <a:cubicBezTo>
                    <a:pt x="411" y="1286"/>
                    <a:pt x="128" y="1580"/>
                    <a:pt x="194" y="1767"/>
                  </a:cubicBezTo>
                  <a:cubicBezTo>
                    <a:pt x="259" y="1954"/>
                    <a:pt x="273" y="2154"/>
                    <a:pt x="866" y="2349"/>
                  </a:cubicBezTo>
                  <a:cubicBezTo>
                    <a:pt x="866" y="2349"/>
                    <a:pt x="1186" y="2374"/>
                    <a:pt x="1275" y="2766"/>
                  </a:cubicBezTo>
                  <a:cubicBezTo>
                    <a:pt x="1275" y="2766"/>
                    <a:pt x="1340" y="2988"/>
                    <a:pt x="1504" y="2980"/>
                  </a:cubicBezTo>
                  <a:close/>
                </a:path>
              </a:pathLst>
            </a:custGeom>
            <a:gradFill>
              <a:gsLst>
                <a:gs pos="0">
                  <a:srgbClr val="7CEFD8"/>
                </a:gs>
                <a:gs pos="51000">
                  <a:srgbClr val="6672E4"/>
                </a:gs>
                <a:gs pos="100000">
                  <a:srgbClr val="882BE5"/>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6" name="Google Shape;176;p7"/>
            <p:cNvSpPr/>
            <p:nvPr/>
          </p:nvSpPr>
          <p:spPr>
            <a:xfrm rot="9420272">
              <a:off x="5218811" y="-1993836"/>
              <a:ext cx="7570428" cy="10122905"/>
            </a:xfrm>
            <a:custGeom>
              <a:avLst/>
              <a:gdLst/>
              <a:ahLst/>
              <a:cxnLst/>
              <a:rect l="l" t="t" r="r" b="b"/>
              <a:pathLst>
                <a:path w="2175" h="2913" extrusionOk="0">
                  <a:moveTo>
                    <a:pt x="1896" y="2283"/>
                  </a:moveTo>
                  <a:cubicBezTo>
                    <a:pt x="1770" y="2651"/>
                    <a:pt x="1607" y="2829"/>
                    <a:pt x="1467" y="2913"/>
                  </a:cubicBezTo>
                  <a:cubicBezTo>
                    <a:pt x="1397" y="2909"/>
                    <a:pt x="1324" y="2889"/>
                    <a:pt x="1250" y="2849"/>
                  </a:cubicBezTo>
                  <a:cubicBezTo>
                    <a:pt x="858" y="2634"/>
                    <a:pt x="1016" y="2168"/>
                    <a:pt x="1016" y="2168"/>
                  </a:cubicBezTo>
                  <a:cubicBezTo>
                    <a:pt x="1354" y="1026"/>
                    <a:pt x="336" y="1282"/>
                    <a:pt x="93" y="661"/>
                  </a:cubicBezTo>
                  <a:cubicBezTo>
                    <a:pt x="28" y="495"/>
                    <a:pt x="1" y="354"/>
                    <a:pt x="0" y="238"/>
                  </a:cubicBezTo>
                  <a:cubicBezTo>
                    <a:pt x="20" y="222"/>
                    <a:pt x="44" y="208"/>
                    <a:pt x="70" y="195"/>
                  </a:cubicBezTo>
                  <a:cubicBezTo>
                    <a:pt x="481" y="0"/>
                    <a:pt x="491" y="389"/>
                    <a:pt x="638" y="648"/>
                  </a:cubicBezTo>
                  <a:cubicBezTo>
                    <a:pt x="785" y="907"/>
                    <a:pt x="850" y="945"/>
                    <a:pt x="1127" y="1052"/>
                  </a:cubicBezTo>
                  <a:cubicBezTo>
                    <a:pt x="1404" y="1159"/>
                    <a:pt x="2175" y="1472"/>
                    <a:pt x="1896" y="2283"/>
                  </a:cubicBezTo>
                  <a:close/>
                </a:path>
              </a:pathLst>
            </a:custGeom>
            <a:gradFill>
              <a:gsLst>
                <a:gs pos="0">
                  <a:srgbClr val="882BE5"/>
                </a:gs>
                <a:gs pos="19000">
                  <a:srgbClr val="6672E4"/>
                </a:gs>
                <a:gs pos="100000">
                  <a:srgbClr val="7CEFD8"/>
                </a:gs>
              </a:gsLst>
              <a:lin ang="102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grpSp>
      <p:sp>
        <p:nvSpPr>
          <p:cNvPr id="177" name="Google Shape;177;p7"/>
          <p:cNvSpPr txBox="1"/>
          <p:nvPr/>
        </p:nvSpPr>
        <p:spPr>
          <a:xfrm>
            <a:off x="2514896" y="3429000"/>
            <a:ext cx="4306527" cy="1479377"/>
          </a:xfrm>
          <a:prstGeom prst="rect">
            <a:avLst/>
          </a:prstGeom>
          <a:noFill/>
          <a:ln>
            <a:noFill/>
          </a:ln>
        </p:spPr>
        <p:txBody>
          <a:bodyPr spcFirstLastPara="1" wrap="square" lIns="0" tIns="0" rIns="0" bIns="0" anchor="t" anchorCtr="0">
            <a:noAutofit/>
          </a:bodyPr>
          <a:lstStyle/>
          <a:p>
            <a:pPr marL="0" marR="0" lvl="0" indent="0" algn="r" rtl="0">
              <a:lnSpc>
                <a:spcPct val="100000"/>
              </a:lnSpc>
              <a:spcBef>
                <a:spcPts val="0"/>
              </a:spcBef>
              <a:spcAft>
                <a:spcPts val="0"/>
              </a:spcAft>
              <a:buClr>
                <a:srgbClr val="000000"/>
              </a:buClr>
              <a:buSzPts val="6600"/>
              <a:buFont typeface="Arial"/>
              <a:buNone/>
            </a:pPr>
            <a:r>
              <a:rPr lang="en-US" sz="6600" b="1" i="0" u="none" strike="noStrike" cap="none">
                <a:solidFill>
                  <a:srgbClr val="002060"/>
                </a:solidFill>
                <a:latin typeface="Quattrocento Sans"/>
                <a:ea typeface="Quattrocento Sans"/>
                <a:cs typeface="Quattrocento Sans"/>
                <a:sym typeface="Quattrocento Sans"/>
              </a:rPr>
              <a:t>METHODS</a:t>
            </a:r>
            <a:endParaRPr sz="1400" b="0" i="0" u="none" strike="noStrike" cap="none">
              <a:solidFill>
                <a:srgbClr val="000000"/>
              </a:solidFill>
              <a:latin typeface="Arial"/>
              <a:ea typeface="Arial"/>
              <a:cs typeface="Arial"/>
              <a:sym typeface="Arial"/>
            </a:endParaRPr>
          </a:p>
        </p:txBody>
      </p:sp>
      <p:sp>
        <p:nvSpPr>
          <p:cNvPr id="178" name="Google Shape;178;p7" descr="This is an image of a desk with laptop computers and people working."/>
          <p:cNvSpPr/>
          <p:nvPr/>
        </p:nvSpPr>
        <p:spPr>
          <a:xfrm>
            <a:off x="-12847702" y="269045"/>
            <a:ext cx="12192000" cy="3830708"/>
          </a:xfrm>
          <a:prstGeom prst="rect">
            <a:avLst/>
          </a:prstGeom>
          <a:gradFill>
            <a:gsLst>
              <a:gs pos="0">
                <a:srgbClr val="7CEFD8">
                  <a:alpha val="78431"/>
                </a:srgbClr>
              </a:gs>
              <a:gs pos="1000">
                <a:srgbClr val="7CEFD8">
                  <a:alpha val="78431"/>
                </a:srgbClr>
              </a:gs>
              <a:gs pos="61000">
                <a:srgbClr val="6672E4">
                  <a:alpha val="83529"/>
                </a:srgbClr>
              </a:gs>
              <a:gs pos="98000">
                <a:srgbClr val="882BE5">
                  <a:alpha val="65490"/>
                </a:srgbClr>
              </a:gs>
              <a:gs pos="100000">
                <a:srgbClr val="882BE5">
                  <a:alpha val="65490"/>
                </a:srgbClr>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g1251d14c575_1_9"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185" name="Google Shape;185;g1251d14c575_1_9"/>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86" name="Google Shape;186;g1251d14c575_1_9"/>
          <p:cNvSpPr txBox="1"/>
          <p:nvPr/>
        </p:nvSpPr>
        <p:spPr>
          <a:xfrm>
            <a:off x="733192" y="339361"/>
            <a:ext cx="8322000" cy="615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DATA</a:t>
            </a:r>
            <a:r>
              <a:rPr lang="en-US" sz="4000" b="1" i="0" u="none" strike="noStrike" cap="none">
                <a:solidFill>
                  <a:srgbClr val="002060"/>
                </a:solidFill>
                <a:latin typeface="Quattrocento Sans"/>
                <a:ea typeface="Quattrocento Sans"/>
                <a:cs typeface="Quattrocento Sans"/>
                <a:sym typeface="Quattrocento Sans"/>
              </a:rPr>
              <a:t> COLLECTION</a:t>
            </a:r>
            <a:endParaRPr sz="1400" b="0" i="0" u="none" strike="noStrike" cap="none">
              <a:solidFill>
                <a:srgbClr val="000000"/>
              </a:solidFill>
              <a:latin typeface="Arial"/>
              <a:ea typeface="Arial"/>
              <a:cs typeface="Arial"/>
              <a:sym typeface="Arial"/>
            </a:endParaRPr>
          </a:p>
        </p:txBody>
      </p:sp>
      <p:pic>
        <p:nvPicPr>
          <p:cNvPr id="187" name="Google Shape;187;g1251d14c575_1_9" descr="Isometric stack documents with an approved Vector Image"/>
          <p:cNvPicPr preferRelativeResize="0"/>
          <p:nvPr/>
        </p:nvPicPr>
        <p:blipFill rotWithShape="1">
          <a:blip r:embed="rId4">
            <a:alphaModFix/>
          </a:blip>
          <a:srcRect l="6653" t="15973" r="2445" b="24580"/>
          <a:stretch/>
        </p:blipFill>
        <p:spPr>
          <a:xfrm>
            <a:off x="1183385" y="1728215"/>
            <a:ext cx="5772150" cy="4076700"/>
          </a:xfrm>
          <a:prstGeom prst="rect">
            <a:avLst/>
          </a:prstGeom>
          <a:noFill/>
          <a:ln>
            <a:noFill/>
          </a:ln>
        </p:spPr>
      </p:pic>
      <p:sp>
        <p:nvSpPr>
          <p:cNvPr id="188" name="Google Shape;188;g1251d14c575_1_9"/>
          <p:cNvSpPr txBox="1"/>
          <p:nvPr/>
        </p:nvSpPr>
        <p:spPr>
          <a:xfrm>
            <a:off x="6705601" y="1572061"/>
            <a:ext cx="4410000" cy="1847100"/>
          </a:xfrm>
          <a:prstGeom prst="rect">
            <a:avLst/>
          </a:prstGeom>
          <a:noFill/>
          <a:ln>
            <a:noFill/>
          </a:ln>
        </p:spPr>
        <p:txBody>
          <a:bodyPr spcFirstLastPara="1" wrap="square" lIns="0" tIns="0" rIns="0" bIns="0" anchor="t" anchorCtr="0">
            <a:spAutoFit/>
          </a:bodyPr>
          <a:lstStyle/>
          <a:p>
            <a:pPr marL="0" marR="0" lvl="0" indent="0" algn="r" rtl="0">
              <a:lnSpc>
                <a:spcPct val="90909"/>
              </a:lnSpc>
              <a:spcBef>
                <a:spcPts val="0"/>
              </a:spcBef>
              <a:spcAft>
                <a:spcPts val="0"/>
              </a:spcAft>
              <a:buClr>
                <a:srgbClr val="000000"/>
              </a:buClr>
              <a:buSzPts val="4400"/>
              <a:buFont typeface="Arial"/>
              <a:buNone/>
            </a:pPr>
            <a:r>
              <a:rPr lang="en-US" sz="4400" b="1" i="0" u="none" strike="noStrike" cap="none">
                <a:solidFill>
                  <a:srgbClr val="6313DC"/>
                </a:solidFill>
                <a:latin typeface="Quattrocento Sans"/>
                <a:ea typeface="Quattrocento Sans"/>
                <a:cs typeface="Quattrocento Sans"/>
                <a:sym typeface="Quattrocento Sans"/>
              </a:rPr>
              <a:t>Employee Attrition</a:t>
            </a:r>
            <a:endParaRPr sz="1400" b="0" i="0" u="none" strike="noStrike" cap="none">
              <a:solidFill>
                <a:srgbClr val="000000"/>
              </a:solidFill>
              <a:latin typeface="Arial"/>
              <a:ea typeface="Arial"/>
              <a:cs typeface="Arial"/>
              <a:sym typeface="Arial"/>
            </a:endParaRPr>
          </a:p>
          <a:p>
            <a:pPr marL="0" marR="0" lvl="0" indent="0" algn="r" rtl="0">
              <a:lnSpc>
                <a:spcPct val="90909"/>
              </a:lnSpc>
              <a:spcBef>
                <a:spcPts val="0"/>
              </a:spcBef>
              <a:spcAft>
                <a:spcPts val="0"/>
              </a:spcAft>
              <a:buClr>
                <a:srgbClr val="000000"/>
              </a:buClr>
              <a:buSzPts val="4400"/>
              <a:buFont typeface="Arial"/>
              <a:buNone/>
            </a:pPr>
            <a:r>
              <a:rPr lang="en-US" sz="4400" b="0" i="0" u="none" strike="noStrike" cap="none">
                <a:solidFill>
                  <a:srgbClr val="6313DC"/>
                </a:solidFill>
                <a:latin typeface="Quattrocento Sans"/>
                <a:ea typeface="Quattrocento Sans"/>
                <a:cs typeface="Quattrocento Sans"/>
                <a:sym typeface="Quattrocento Sans"/>
              </a:rPr>
              <a:t>.csv</a:t>
            </a:r>
            <a:endParaRPr sz="1400" b="0" i="0" u="none" strike="noStrike" cap="none">
              <a:solidFill>
                <a:srgbClr val="000000"/>
              </a:solidFill>
              <a:latin typeface="Arial"/>
              <a:ea typeface="Arial"/>
              <a:cs typeface="Arial"/>
              <a:sym typeface="Arial"/>
            </a:endParaRPr>
          </a:p>
        </p:txBody>
      </p:sp>
      <p:sp>
        <p:nvSpPr>
          <p:cNvPr id="189" name="Google Shape;189;g1251d14c575_1_9"/>
          <p:cNvSpPr txBox="1"/>
          <p:nvPr/>
        </p:nvSpPr>
        <p:spPr>
          <a:xfrm>
            <a:off x="7512170" y="3579549"/>
            <a:ext cx="3603300" cy="5541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Quattrocento Sans"/>
                <a:ea typeface="Quattrocento Sans"/>
                <a:cs typeface="Quattrocento Sans"/>
                <a:sym typeface="Quattrocento Sans"/>
              </a:rPr>
              <a:t>1470</a:t>
            </a:r>
            <a:r>
              <a:rPr lang="en-US" sz="1800" b="0" i="0" u="none" strike="noStrike" cap="none">
                <a:solidFill>
                  <a:schemeClr val="dk2"/>
                </a:solidFill>
                <a:latin typeface="Quattrocento Sans"/>
                <a:ea typeface="Quattrocento Sans"/>
                <a:cs typeface="Quattrocento Sans"/>
                <a:sym typeface="Quattrocento Sans"/>
              </a:rPr>
              <a:t> Rows</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1800"/>
              <a:buFont typeface="Arial"/>
              <a:buNone/>
            </a:pPr>
            <a:r>
              <a:rPr lang="en-US" sz="1800" b="1" i="0" u="none" strike="noStrike" cap="none">
                <a:solidFill>
                  <a:schemeClr val="dk2"/>
                </a:solidFill>
                <a:latin typeface="Quattrocento Sans"/>
                <a:ea typeface="Quattrocento Sans"/>
                <a:cs typeface="Quattrocento Sans"/>
                <a:sym typeface="Quattrocento Sans"/>
              </a:rPr>
              <a:t>35</a:t>
            </a:r>
            <a:r>
              <a:rPr lang="en-US" sz="1800" b="0" i="0" u="none" strike="noStrike" cap="none">
                <a:solidFill>
                  <a:schemeClr val="dk2"/>
                </a:solidFill>
                <a:latin typeface="Quattrocento Sans"/>
                <a:ea typeface="Quattrocento Sans"/>
                <a:cs typeface="Quattrocento Sans"/>
                <a:sym typeface="Quattrocento Sans"/>
              </a:rPr>
              <a:t> Columns</a:t>
            </a:r>
            <a:endParaRPr sz="1800" b="0" i="0" u="none" strike="noStrike" cap="none">
              <a:solidFill>
                <a:schemeClr val="dk2"/>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9" descr="182,277 Forex Wallpaper Stock Photos and Images - 123RF"/>
          <p:cNvPicPr preferRelativeResize="0"/>
          <p:nvPr/>
        </p:nvPicPr>
        <p:blipFill rotWithShape="1">
          <a:blip r:embed="rId3">
            <a:alphaModFix amt="20000"/>
          </a:blip>
          <a:srcRect/>
          <a:stretch/>
        </p:blipFill>
        <p:spPr>
          <a:xfrm>
            <a:off x="0" y="-581914"/>
            <a:ext cx="12192000" cy="8696961"/>
          </a:xfrm>
          <a:prstGeom prst="rect">
            <a:avLst/>
          </a:prstGeom>
          <a:noFill/>
          <a:ln>
            <a:noFill/>
          </a:ln>
        </p:spPr>
      </p:pic>
      <p:sp>
        <p:nvSpPr>
          <p:cNvPr id="196" name="Google Shape;196;p9"/>
          <p:cNvSpPr/>
          <p:nvPr/>
        </p:nvSpPr>
        <p:spPr>
          <a:xfrm>
            <a:off x="0" y="0"/>
            <a:ext cx="12192000" cy="6858000"/>
          </a:xfrm>
          <a:prstGeom prst="rect">
            <a:avLst/>
          </a:prstGeom>
          <a:solidFill>
            <a:schemeClr val="lt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7" name="Google Shape;197;p9"/>
          <p:cNvSpPr txBox="1"/>
          <p:nvPr/>
        </p:nvSpPr>
        <p:spPr>
          <a:xfrm>
            <a:off x="733192" y="339361"/>
            <a:ext cx="8321908" cy="61555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rgbClr val="002060"/>
                </a:solidFill>
                <a:latin typeface="Quattrocento Sans"/>
                <a:ea typeface="Quattrocento Sans"/>
                <a:cs typeface="Quattrocento Sans"/>
                <a:sym typeface="Quattrocento Sans"/>
              </a:rPr>
              <a:t>EXPLORATORY </a:t>
            </a:r>
            <a:r>
              <a:rPr lang="en-US" sz="4000" b="1" i="0" u="none" strike="noStrike" cap="none">
                <a:solidFill>
                  <a:srgbClr val="002060"/>
                </a:solidFill>
                <a:latin typeface="Quattrocento Sans"/>
                <a:ea typeface="Quattrocento Sans"/>
                <a:cs typeface="Quattrocento Sans"/>
                <a:sym typeface="Quattrocento Sans"/>
              </a:rPr>
              <a:t>DATA ANALYSIS</a:t>
            </a:r>
            <a:endParaRPr sz="1400" b="0" i="0" u="none" strike="noStrike" cap="none">
              <a:solidFill>
                <a:srgbClr val="000000"/>
              </a:solidFill>
              <a:latin typeface="Arial"/>
              <a:ea typeface="Arial"/>
              <a:cs typeface="Arial"/>
              <a:sym typeface="Arial"/>
            </a:endParaRPr>
          </a:p>
        </p:txBody>
      </p:sp>
      <p:sp>
        <p:nvSpPr>
          <p:cNvPr id="198" name="Google Shape;198;p9"/>
          <p:cNvSpPr txBox="1"/>
          <p:nvPr/>
        </p:nvSpPr>
        <p:spPr>
          <a:xfrm>
            <a:off x="8500100" y="1460250"/>
            <a:ext cx="3295200" cy="4370397"/>
          </a:xfrm>
          <a:prstGeom prst="rect">
            <a:avLst/>
          </a:prstGeom>
          <a:noFill/>
          <a:ln>
            <a:noFill/>
          </a:ln>
        </p:spPr>
        <p:txBody>
          <a:bodyPr spcFirstLastPara="1" wrap="square" lIns="91425" tIns="91425" rIns="91425" bIns="91425" anchor="t" anchorCtr="0">
            <a:spAutoFit/>
          </a:bodyPr>
          <a:lstStyle/>
          <a:p>
            <a:pPr marL="457200" marR="0" lvl="0" indent="-330200" algn="just"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number of attrition employees at the age of 19 years is more than those who stayed.</a:t>
            </a:r>
          </a:p>
          <a:p>
            <a:pPr marL="127000" marR="0" lvl="0" algn="just" rtl="0">
              <a:lnSpc>
                <a:spcPct val="100000"/>
              </a:lnSpc>
              <a:spcBef>
                <a:spcPts val="0"/>
              </a:spcBef>
              <a:spcAft>
                <a:spcPts val="0"/>
              </a:spcAft>
              <a:buClr>
                <a:srgbClr val="000000"/>
              </a:buClr>
              <a:buSzPts val="1600"/>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just"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The level of environmental satisfaction at the age of 19 years is low.</a:t>
            </a:r>
          </a:p>
          <a:p>
            <a:pPr marL="127000" marR="0" lvl="0" algn="just" rtl="0">
              <a:lnSpc>
                <a:spcPct val="100000"/>
              </a:lnSpc>
              <a:spcBef>
                <a:spcPts val="0"/>
              </a:spcBef>
              <a:spcAft>
                <a:spcPts val="0"/>
              </a:spcAft>
              <a:buClr>
                <a:srgbClr val="000000"/>
              </a:buClr>
              <a:buSzPts val="1600"/>
            </a:pP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just"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At the age of 20 years showed a high rate of  environment satisfaction.</a:t>
            </a:r>
          </a:p>
          <a:p>
            <a:pPr marL="127000" marR="0" lvl="0" algn="just" rtl="0">
              <a:lnSpc>
                <a:spcPct val="100000"/>
              </a:lnSpc>
              <a:spcBef>
                <a:spcPts val="0"/>
              </a:spcBef>
              <a:spcAft>
                <a:spcPts val="0"/>
              </a:spcAft>
              <a:buClr>
                <a:srgbClr val="000000"/>
              </a:buClr>
              <a:buSzPts val="1600"/>
            </a:pPr>
            <a:r>
              <a:rPr lang="en-US" sz="1600" b="0" i="0" u="none" strike="noStrike" cap="none" dirty="0">
                <a:solidFill>
                  <a:srgbClr val="000000"/>
                </a:solidFill>
                <a:latin typeface="Quattrocento Sans"/>
                <a:ea typeface="Quattrocento Sans"/>
                <a:cs typeface="Quattrocento Sans"/>
                <a:sym typeface="Quattrocento Sans"/>
              </a:rPr>
              <a:t> </a:t>
            </a:r>
            <a:endParaRPr sz="1600" b="0" i="0" u="none" strike="noStrike" cap="none" dirty="0">
              <a:solidFill>
                <a:srgbClr val="000000"/>
              </a:solidFill>
              <a:latin typeface="Quattrocento Sans"/>
              <a:ea typeface="Quattrocento Sans"/>
              <a:cs typeface="Quattrocento Sans"/>
              <a:sym typeface="Quattrocento Sans"/>
            </a:endParaRPr>
          </a:p>
          <a:p>
            <a:pPr marL="457200" marR="0" lvl="0" indent="-330200" algn="just" rtl="0">
              <a:lnSpc>
                <a:spcPct val="100000"/>
              </a:lnSpc>
              <a:spcBef>
                <a:spcPts val="0"/>
              </a:spcBef>
              <a:spcAft>
                <a:spcPts val="0"/>
              </a:spcAft>
              <a:buClr>
                <a:srgbClr val="000000"/>
              </a:buClr>
              <a:buSzPts val="1600"/>
              <a:buFont typeface="Quattrocento Sans"/>
              <a:buChar char="●"/>
            </a:pPr>
            <a:r>
              <a:rPr lang="en-US" sz="1600" b="0" i="0" u="none" strike="noStrike" cap="none" dirty="0">
                <a:solidFill>
                  <a:srgbClr val="000000"/>
                </a:solidFill>
                <a:latin typeface="Quattrocento Sans"/>
                <a:ea typeface="Quattrocento Sans"/>
                <a:cs typeface="Quattrocento Sans"/>
                <a:sym typeface="Quattrocento Sans"/>
              </a:rPr>
              <a:t>Perceptions of environmental satisfaction seem to fluctuate in the young age range (18-25 years).</a:t>
            </a:r>
            <a:endParaRPr sz="1600" b="0" i="0" u="none" strike="noStrike" cap="none" dirty="0">
              <a:solidFill>
                <a:srgbClr val="000000"/>
              </a:solidFill>
              <a:latin typeface="Quattrocento Sans"/>
              <a:ea typeface="Quattrocento Sans"/>
              <a:cs typeface="Quattrocento Sans"/>
              <a:sym typeface="Quattrocento Sans"/>
            </a:endParaRPr>
          </a:p>
        </p:txBody>
      </p:sp>
      <p:pic>
        <p:nvPicPr>
          <p:cNvPr id="7" name="slide2" descr="Dashboard 1">
            <a:extLst>
              <a:ext uri="{FF2B5EF4-FFF2-40B4-BE49-F238E27FC236}">
                <a16:creationId xmlns:a16="http://schemas.microsoft.com/office/drawing/2014/main" id="{339B188B-DBAC-47EA-B450-81C587D8C6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332" y="1142158"/>
            <a:ext cx="7936768" cy="552859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TotalTime>
  <Words>990</Words>
  <Application>Microsoft Office PowerPoint</Application>
  <PresentationFormat>Widescreen</PresentationFormat>
  <Paragraphs>198</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Quattrocento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Rama Kuswidyawan</dc:creator>
  <cp:lastModifiedBy>M Chosasih Mahendra</cp:lastModifiedBy>
  <cp:revision>9</cp:revision>
  <dcterms:created xsi:type="dcterms:W3CDTF">2022-04-11T15:12:37Z</dcterms:created>
  <dcterms:modified xsi:type="dcterms:W3CDTF">2022-04-26T06:31:08Z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